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7" r:id="rId2"/>
    <p:sldId id="258" r:id="rId3"/>
    <p:sldId id="337" r:id="rId4"/>
    <p:sldId id="336" r:id="rId5"/>
    <p:sldId id="261" r:id="rId6"/>
    <p:sldId id="338" r:id="rId7"/>
    <p:sldId id="259" r:id="rId8"/>
    <p:sldId id="266" r:id="rId9"/>
    <p:sldId id="269" r:id="rId10"/>
    <p:sldId id="264" r:id="rId11"/>
    <p:sldId id="339" r:id="rId12"/>
    <p:sldId id="340" r:id="rId13"/>
    <p:sldId id="326" r:id="rId14"/>
    <p:sldId id="278" r:id="rId15"/>
    <p:sldId id="309" r:id="rId16"/>
    <p:sldId id="331" r:id="rId17"/>
    <p:sldId id="303" r:id="rId18"/>
    <p:sldId id="304" r:id="rId19"/>
    <p:sldId id="268" r:id="rId20"/>
    <p:sldId id="271" r:id="rId21"/>
    <p:sldId id="270" r:id="rId22"/>
    <p:sldId id="305" r:id="rId23"/>
    <p:sldId id="273" r:id="rId24"/>
    <p:sldId id="332" r:id="rId25"/>
    <p:sldId id="333" r:id="rId26"/>
    <p:sldId id="274" r:id="rId27"/>
    <p:sldId id="275" r:id="rId28"/>
    <p:sldId id="276" r:id="rId29"/>
    <p:sldId id="277" r:id="rId30"/>
    <p:sldId id="280" r:id="rId31"/>
    <p:sldId id="308" r:id="rId32"/>
    <p:sldId id="281" r:id="rId33"/>
    <p:sldId id="343" r:id="rId34"/>
    <p:sldId id="282" r:id="rId35"/>
    <p:sldId id="344" r:id="rId36"/>
    <p:sldId id="283" r:id="rId37"/>
    <p:sldId id="345" r:id="rId38"/>
    <p:sldId id="286" r:id="rId39"/>
    <p:sldId id="287" r:id="rId40"/>
    <p:sldId id="284" r:id="rId41"/>
    <p:sldId id="334" r:id="rId42"/>
    <p:sldId id="335" r:id="rId43"/>
    <p:sldId id="346" r:id="rId44"/>
    <p:sldId id="328" r:id="rId45"/>
    <p:sldId id="329" r:id="rId46"/>
    <p:sldId id="289" r:id="rId47"/>
    <p:sldId id="330" r:id="rId48"/>
    <p:sldId id="313" r:id="rId49"/>
    <p:sldId id="314" r:id="rId50"/>
    <p:sldId id="347" r:id="rId51"/>
    <p:sldId id="310" r:id="rId52"/>
    <p:sldId id="311" r:id="rId53"/>
    <p:sldId id="312" r:id="rId54"/>
    <p:sldId id="317" r:id="rId55"/>
    <p:sldId id="291" r:id="rId56"/>
    <p:sldId id="316" r:id="rId57"/>
    <p:sldId id="292" r:id="rId58"/>
    <p:sldId id="318" r:id="rId59"/>
    <p:sldId id="351" r:id="rId60"/>
    <p:sldId id="352" r:id="rId61"/>
    <p:sldId id="319" r:id="rId62"/>
    <p:sldId id="353" r:id="rId63"/>
    <p:sldId id="294" r:id="rId64"/>
    <p:sldId id="279" r:id="rId65"/>
    <p:sldId id="322" r:id="rId66"/>
    <p:sldId id="296" r:id="rId67"/>
    <p:sldId id="297" r:id="rId68"/>
    <p:sldId id="298" r:id="rId69"/>
    <p:sldId id="348" r:id="rId70"/>
    <p:sldId id="299" r:id="rId71"/>
    <p:sldId id="300" r:id="rId72"/>
    <p:sldId id="323" r:id="rId73"/>
    <p:sldId id="320" r:id="rId74"/>
    <p:sldId id="301" r:id="rId75"/>
    <p:sldId id="324" r:id="rId76"/>
    <p:sldId id="349" r:id="rId77"/>
    <p:sldId id="341" r:id="rId78"/>
    <p:sldId id="350" r:id="rId79"/>
    <p:sldId id="342" r:id="rId80"/>
    <p:sldId id="263" r:id="rId81"/>
    <p:sldId id="32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529" autoAdjust="0"/>
  </p:normalViewPr>
  <p:slideViewPr>
    <p:cSldViewPr snapToGrid="0">
      <p:cViewPr varScale="1">
        <p:scale>
          <a:sx n="90" d="100"/>
          <a:sy n="90" d="100"/>
        </p:scale>
        <p:origin x="398" y="53"/>
      </p:cViewPr>
      <p:guideLst/>
    </p:cSldViewPr>
  </p:slideViewPr>
  <p:outlineViewPr>
    <p:cViewPr>
      <p:scale>
        <a:sx n="33" d="100"/>
        <a:sy n="33" d="100"/>
      </p:scale>
      <p:origin x="0" y="-284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CD61A-6E59-4868-8B1B-78CB46A28492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710A6-B8B0-4761-919A-29293CCEA30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97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rs.tdwg.org/dwc/terms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rs.tdwg.org/dwc/terms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5C689-94B2-42FA-A909-D2DFDD247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0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42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740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275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855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969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379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203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757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939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80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217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848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18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830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77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480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605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607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397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7829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562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75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947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413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445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996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227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fichero central de datos requerido consta de un conjunto estándar de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términos Darwin Core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formato generalmente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2866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fichero central de datos requerido consta de un conjunto estándar de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términos Darwin Core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formato generalmente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790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1456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2307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886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306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6937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0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8574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6417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931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7904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9272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2675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6483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303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9544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0680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2487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683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3585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0448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7839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7229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3424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6557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034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0155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9734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7201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5254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2833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1843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7947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1125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7288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8721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449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4208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2854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0744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3145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2454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254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83702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1898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375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531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001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076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908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798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31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80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939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802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93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361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006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30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1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9829F-C033-490D-A70F-F69D1531D18C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43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es/standard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dwg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.csic.e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.csic.e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dublincore.org/specifications/dublin-core/dcmi-terms/)" TargetMode="Externa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digital.csic.es/" TargetMode="External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gital.csic.es/handle/10261/81323" TargetMode="External"/><Relationship Id="rId5" Type="http://schemas.openxmlformats.org/officeDocument/2006/relationships/hyperlink" Target="https://www.dublincore.org/specifications/dublin-core/dcmi-terms/)" TargetMode="Externa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hyperlink" Target="https://digital.csic.es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5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hyperlink" Target="https://digital.csic.es/" TargetMode="External"/><Relationship Id="rId9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5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hyperlink" Target="https://digital.csic.es/" TargetMode="External"/><Relationship Id="rId9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hyperlink" Target="https://digital.csic.e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07/relationships/hdphoto" Target="../media/hdphoto8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microsoft.com/office/2007/relationships/hdphoto" Target="../media/hdphoto9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dwc.tdwg.org/terms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wc.tdwg.org/terms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2.png"/><Relationship Id="rId4" Type="http://schemas.openxmlformats.org/officeDocument/2006/relationships/hyperlink" Target="https://www.gbif.org/es/dataset/ac3508f8-6b4f-4680-9df7-3f4210abd7ef#geographicCoverages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microsoft.com/office/2007/relationships/hdphoto" Target="../media/hdphoto10.wdp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microsoft.com/office/2007/relationships/hdphoto" Target="../media/hdphoto10.wdp"/><Relationship Id="rId9" Type="http://schemas.openxmlformats.org/officeDocument/2006/relationships/image" Target="../media/image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tal.csic.es/handle/10261/254521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1000"/>
            <a:lum/>
          </a:blip>
          <a:srcRect/>
          <a:stretch>
            <a:fillRect t="-92000" b="-9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7" y="1652155"/>
            <a:ext cx="9144000" cy="934875"/>
          </a:xfrm>
        </p:spPr>
        <p:txBody>
          <a:bodyPr>
            <a:normAutofit fontScale="90000"/>
          </a:bodyPr>
          <a:lstStyle/>
          <a:p>
            <a:r>
              <a:rPr lang="es-ES" b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Metadatos en información de biodiversidad</a:t>
            </a:r>
            <a:endParaRPr lang="en-GB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98492" y="6257925"/>
            <a:ext cx="4195011" cy="946440"/>
          </a:xfrm>
        </p:spPr>
        <p:txBody>
          <a:bodyPr>
            <a:normAutofit/>
          </a:bodyPr>
          <a:lstStyle/>
          <a:p>
            <a:r>
              <a:rPr lang="en-GB" b="1" dirty="0" smtClean="0"/>
              <a:t>Cristina </a:t>
            </a:r>
            <a:r>
              <a:rPr lang="en-GB" b="1" dirty="0" err="1" smtClean="0"/>
              <a:t>Ronquillo</a:t>
            </a:r>
            <a:r>
              <a:rPr lang="en-GB" b="1" dirty="0" smtClean="0"/>
              <a:t> Ferrero</a:t>
            </a:r>
          </a:p>
        </p:txBody>
      </p:sp>
      <p:pic>
        <p:nvPicPr>
          <p:cNvPr id="1030" name="Picture 6" descr="Museo Nacional de Ciencias Naturale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739" r="99050">
                        <a14:foregroundMark x1="17102" y1="59200" x2="17102" y2="35200"/>
                        <a14:foregroundMark x1="43230" y1="72000" x2="44418" y2="33600"/>
                        <a14:foregroundMark x1="59382" y1="68000" x2="58195" y2="59200"/>
                        <a14:foregroundMark x1="75534" y1="93600" x2="75534" y2="93600"/>
                        <a14:foregroundMark x1="67221" y1="92800" x2="67221" y2="92800"/>
                        <a14:foregroundMark x1="45606" y1="93600" x2="45606" y2="93600"/>
                        <a14:foregroundMark x1="39667" y1="93600" x2="39667" y2="93600"/>
                        <a14:backgroundMark x1="39667" y1="97600" x2="39667" y2="97600"/>
                        <a14:backgroundMark x1="38717" y1="95200" x2="38717" y2="95200"/>
                        <a14:backgroundMark x1="39192" y1="90400" x2="39192" y2="90400"/>
                        <a14:backgroundMark x1="45606" y1="94400" x2="45606" y2="94400"/>
                        <a14:backgroundMark x1="66508" y1="93600" x2="67221" y2="96800"/>
                        <a14:backgroundMark x1="74109" y1="92800" x2="74109" y2="92800"/>
                        <a14:backgroundMark x1="75297" y1="92800" x2="75297" y2="92800"/>
                        <a14:backgroundMark x1="67696" y1="90400" x2="67696" y2="9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1015" y="5781173"/>
            <a:ext cx="40100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chivo:Logotipo del CSIC.svg - Wikipedia, la enciclopedia lib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5924839"/>
            <a:ext cx="3688080" cy="9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0" y="4270198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Raleway"/>
              </a:rPr>
              <a:t>Jornadas de Geografía Informática en el MNCN </a:t>
            </a:r>
            <a:r>
              <a:rPr lang="es-ES" sz="2400" b="1" dirty="0" smtClean="0">
                <a:solidFill>
                  <a:schemeClr val="accent1">
                    <a:lumMod val="50000"/>
                  </a:schemeClr>
                </a:solidFill>
                <a:latin typeface="Raleway"/>
              </a:rPr>
              <a:t>(Cuarta 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Raleway"/>
              </a:rPr>
              <a:t>Edición)</a:t>
            </a:r>
            <a:endParaRPr lang="es-ES" sz="2400" b="1" i="0" dirty="0">
              <a:solidFill>
                <a:schemeClr val="accent1">
                  <a:lumMod val="50000"/>
                </a:schemeClr>
              </a:solidFill>
              <a:effectLst/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74309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Martian&amp;#39;: What Would It Take to Grow Food on Mars? | Live Scien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14864" r="16729" b="3206"/>
          <a:stretch/>
        </p:blipFill>
        <p:spPr bwMode="auto">
          <a:xfrm>
            <a:off x="7652084" y="2648516"/>
            <a:ext cx="4539916" cy="3427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lie Sattler (Laura Dern - Jurassic Park &amp;amp; Jurassic Park III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3790"/>
            <a:ext cx="2807368" cy="46321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i="1" dirty="0"/>
              <a:t>Pequeña lluvia de ideas</a:t>
            </a:r>
            <a:r>
              <a:rPr lang="es-ES" i="1" dirty="0" smtClean="0"/>
              <a:t>: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81200" y="1804738"/>
            <a:ext cx="8750968" cy="36142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ES" sz="3600" i="1" dirty="0" smtClean="0"/>
          </a:p>
          <a:p>
            <a:pPr marL="0" indent="0" algn="ctr">
              <a:buNone/>
            </a:pPr>
            <a:r>
              <a:rPr lang="es-ES" sz="3600" dirty="0" smtClean="0"/>
              <a:t>Si tuviéramos que montar nuestro conjunto de registros </a:t>
            </a:r>
            <a:r>
              <a:rPr lang="es-ES" sz="3600" dirty="0" err="1" smtClean="0"/>
              <a:t>biólogicos</a:t>
            </a:r>
            <a:r>
              <a:rPr lang="es-ES" sz="3600" dirty="0" smtClean="0"/>
              <a:t>…</a:t>
            </a:r>
          </a:p>
          <a:p>
            <a:pPr marL="0" indent="0" algn="ctr">
              <a:buNone/>
            </a:pPr>
            <a:r>
              <a:rPr lang="es-ES" sz="3600" dirty="0" smtClean="0"/>
              <a:t> ¿cómo lo haríamos?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571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6051266"/>
              </p:ext>
            </p:extLst>
          </p:nvPr>
        </p:nvGraphicFramePr>
        <p:xfrm>
          <a:off x="155575" y="2504423"/>
          <a:ext cx="4457700" cy="73152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788329">
                  <a:extLst>
                    <a:ext uri="{9D8B030D-6E8A-4147-A177-3AD203B41FA5}">
                      <a16:colId xmlns:a16="http://schemas.microsoft.com/office/drawing/2014/main" val="2070234739"/>
                    </a:ext>
                  </a:extLst>
                </a:gridCol>
                <a:gridCol w="788329">
                  <a:extLst>
                    <a:ext uri="{9D8B030D-6E8A-4147-A177-3AD203B41FA5}">
                      <a16:colId xmlns:a16="http://schemas.microsoft.com/office/drawing/2014/main" val="889604277"/>
                    </a:ext>
                  </a:extLst>
                </a:gridCol>
                <a:gridCol w="1304384">
                  <a:extLst>
                    <a:ext uri="{9D8B030D-6E8A-4147-A177-3AD203B41FA5}">
                      <a16:colId xmlns:a16="http://schemas.microsoft.com/office/drawing/2014/main" val="626146205"/>
                    </a:ext>
                  </a:extLst>
                </a:gridCol>
                <a:gridCol w="788329">
                  <a:extLst>
                    <a:ext uri="{9D8B030D-6E8A-4147-A177-3AD203B41FA5}">
                      <a16:colId xmlns:a16="http://schemas.microsoft.com/office/drawing/2014/main" val="1887024443"/>
                    </a:ext>
                  </a:extLst>
                </a:gridCol>
                <a:gridCol w="788329">
                  <a:extLst>
                    <a:ext uri="{9D8B030D-6E8A-4147-A177-3AD203B41FA5}">
                      <a16:colId xmlns:a16="http://schemas.microsoft.com/office/drawing/2014/main" val="260223290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especie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fecha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persona a cargo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provincia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abundancia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09816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55225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77859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8142094"/>
                  </a:ext>
                </a:extLst>
              </a:tr>
            </a:tbl>
          </a:graphicData>
        </a:graphic>
      </p:graphicFrame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i="1" dirty="0"/>
              <a:t/>
            </a:r>
            <a:br>
              <a:rPr lang="es-ES" i="1" dirty="0"/>
            </a:br>
            <a:r>
              <a:rPr lang="es-ES" dirty="0"/>
              <a:t>Si tuviéramos que montar nuestro conjunto de registros </a:t>
            </a:r>
            <a:r>
              <a:rPr lang="es-ES" dirty="0" err="1"/>
              <a:t>biólogicos</a:t>
            </a:r>
            <a:r>
              <a:rPr lang="es-ES" dirty="0"/>
              <a:t>…</a:t>
            </a:r>
            <a:br>
              <a:rPr lang="es-ES" dirty="0"/>
            </a:br>
            <a:r>
              <a:rPr lang="es-ES" dirty="0"/>
              <a:t> ¿cómo lo haríamos?</a:t>
            </a:r>
            <a:br>
              <a:rPr lang="es-ES" dirty="0"/>
            </a:br>
            <a:endParaRPr lang="en-GB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689997"/>
              </p:ext>
            </p:extLst>
          </p:nvPr>
        </p:nvGraphicFramePr>
        <p:xfrm>
          <a:off x="1033669" y="4118776"/>
          <a:ext cx="3670301" cy="73152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8529">
                  <a:extLst>
                    <a:ext uri="{9D8B030D-6E8A-4147-A177-3AD203B41FA5}">
                      <a16:colId xmlns:a16="http://schemas.microsoft.com/office/drawing/2014/main" val="2624220258"/>
                    </a:ext>
                  </a:extLst>
                </a:gridCol>
                <a:gridCol w="788529">
                  <a:extLst>
                    <a:ext uri="{9D8B030D-6E8A-4147-A177-3AD203B41FA5}">
                      <a16:colId xmlns:a16="http://schemas.microsoft.com/office/drawing/2014/main" val="2931657760"/>
                    </a:ext>
                  </a:extLst>
                </a:gridCol>
                <a:gridCol w="788529">
                  <a:extLst>
                    <a:ext uri="{9D8B030D-6E8A-4147-A177-3AD203B41FA5}">
                      <a16:colId xmlns:a16="http://schemas.microsoft.com/office/drawing/2014/main" val="3954663775"/>
                    </a:ext>
                  </a:extLst>
                </a:gridCol>
                <a:gridCol w="1304714">
                  <a:extLst>
                    <a:ext uri="{9D8B030D-6E8A-4147-A177-3AD203B41FA5}">
                      <a16:colId xmlns:a16="http://schemas.microsoft.com/office/drawing/2014/main" val="2308694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id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 smtClean="0">
                          <a:effectLst/>
                        </a:rPr>
                        <a:t>spp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smtClean="0">
                          <a:effectLst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collector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02962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39689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79728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3542128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195765"/>
              </p:ext>
            </p:extLst>
          </p:nvPr>
        </p:nvGraphicFramePr>
        <p:xfrm>
          <a:off x="6946902" y="5143148"/>
          <a:ext cx="5245098" cy="73152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788189">
                  <a:extLst>
                    <a:ext uri="{9D8B030D-6E8A-4147-A177-3AD203B41FA5}">
                      <a16:colId xmlns:a16="http://schemas.microsoft.com/office/drawing/2014/main" val="2856283256"/>
                    </a:ext>
                  </a:extLst>
                </a:gridCol>
                <a:gridCol w="788189">
                  <a:extLst>
                    <a:ext uri="{9D8B030D-6E8A-4147-A177-3AD203B41FA5}">
                      <a16:colId xmlns:a16="http://schemas.microsoft.com/office/drawing/2014/main" val="3054884093"/>
                    </a:ext>
                  </a:extLst>
                </a:gridCol>
                <a:gridCol w="598633">
                  <a:extLst>
                    <a:ext uri="{9D8B030D-6E8A-4147-A177-3AD203B41FA5}">
                      <a16:colId xmlns:a16="http://schemas.microsoft.com/office/drawing/2014/main" val="1447467916"/>
                    </a:ext>
                  </a:extLst>
                </a:gridCol>
                <a:gridCol w="977745">
                  <a:extLst>
                    <a:ext uri="{9D8B030D-6E8A-4147-A177-3AD203B41FA5}">
                      <a16:colId xmlns:a16="http://schemas.microsoft.com/office/drawing/2014/main" val="2056328307"/>
                    </a:ext>
                  </a:extLst>
                </a:gridCol>
                <a:gridCol w="788189">
                  <a:extLst>
                    <a:ext uri="{9D8B030D-6E8A-4147-A177-3AD203B41FA5}">
                      <a16:colId xmlns:a16="http://schemas.microsoft.com/office/drawing/2014/main" val="411281546"/>
                    </a:ext>
                  </a:extLst>
                </a:gridCol>
                <a:gridCol w="1304153">
                  <a:extLst>
                    <a:ext uri="{9D8B030D-6E8A-4147-A177-3AD203B41FA5}">
                      <a16:colId xmlns:a16="http://schemas.microsoft.com/office/drawing/2014/main" val="387408208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individuo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dia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año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hora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localidad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33543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44763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08127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3230430"/>
                  </a:ext>
                </a:extLst>
              </a:tr>
            </a:tbl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572931"/>
              </p:ext>
            </p:extLst>
          </p:nvPr>
        </p:nvGraphicFramePr>
        <p:xfrm>
          <a:off x="6504940" y="2778743"/>
          <a:ext cx="3937000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2546247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63103601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5424922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12273127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45427868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id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genero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especie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coordenadas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año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40249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57763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76189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69610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182720"/>
                  </a:ext>
                </a:extLst>
              </a:tr>
            </a:tbl>
          </a:graphicData>
        </a:graphic>
      </p:graphicFrame>
      <p:pic>
        <p:nvPicPr>
          <p:cNvPr id="2052" name="Picture 4" descr="Job, occupation, ornithologist, profession, zoologist icon - Download on  Iconfinder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20202">
                  <a:alpha val="2353"/>
                </a:srgbClr>
              </a:clrFrom>
              <a:clrTo>
                <a:srgbClr val="0202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403" y="2515037"/>
            <a:ext cx="1132536" cy="113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Zoologist Icon - Download in Line Styl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A0A0A">
                  <a:alpha val="11373"/>
                </a:srgbClr>
              </a:clrFrom>
              <a:clrTo>
                <a:srgbClr val="0A0A0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292" y="2242339"/>
            <a:ext cx="1796708" cy="179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uman watching binocular icon thin line vector. man looking in equipment  for watch flying bird, ornithologist sign. color | Can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5"/>
          <a:stretch/>
        </p:blipFill>
        <p:spPr bwMode="auto">
          <a:xfrm>
            <a:off x="5453069" y="4797244"/>
            <a:ext cx="1493834" cy="127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otany Icon - Free PNG &amp; SVG 886257 - Noun Projec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" y="4039047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20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654786"/>
              </p:ext>
            </p:extLst>
          </p:nvPr>
        </p:nvGraphicFramePr>
        <p:xfrm>
          <a:off x="478044" y="2418482"/>
          <a:ext cx="4457700" cy="73152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788329">
                  <a:extLst>
                    <a:ext uri="{9D8B030D-6E8A-4147-A177-3AD203B41FA5}">
                      <a16:colId xmlns:a16="http://schemas.microsoft.com/office/drawing/2014/main" val="2070234739"/>
                    </a:ext>
                  </a:extLst>
                </a:gridCol>
                <a:gridCol w="788329">
                  <a:extLst>
                    <a:ext uri="{9D8B030D-6E8A-4147-A177-3AD203B41FA5}">
                      <a16:colId xmlns:a16="http://schemas.microsoft.com/office/drawing/2014/main" val="889604277"/>
                    </a:ext>
                  </a:extLst>
                </a:gridCol>
                <a:gridCol w="1304384">
                  <a:extLst>
                    <a:ext uri="{9D8B030D-6E8A-4147-A177-3AD203B41FA5}">
                      <a16:colId xmlns:a16="http://schemas.microsoft.com/office/drawing/2014/main" val="626146205"/>
                    </a:ext>
                  </a:extLst>
                </a:gridCol>
                <a:gridCol w="788329">
                  <a:extLst>
                    <a:ext uri="{9D8B030D-6E8A-4147-A177-3AD203B41FA5}">
                      <a16:colId xmlns:a16="http://schemas.microsoft.com/office/drawing/2014/main" val="1887024443"/>
                    </a:ext>
                  </a:extLst>
                </a:gridCol>
                <a:gridCol w="788329">
                  <a:extLst>
                    <a:ext uri="{9D8B030D-6E8A-4147-A177-3AD203B41FA5}">
                      <a16:colId xmlns:a16="http://schemas.microsoft.com/office/drawing/2014/main" val="260223290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especie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fecha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persona a cargo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provincia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abundancia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09816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55225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77859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8142094"/>
                  </a:ext>
                </a:extLst>
              </a:tr>
            </a:tbl>
          </a:graphicData>
        </a:graphic>
      </p:graphicFrame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i="1" dirty="0"/>
              <a:t/>
            </a:r>
            <a:br>
              <a:rPr lang="es-ES" i="1" dirty="0"/>
            </a:br>
            <a:r>
              <a:rPr lang="es-ES" dirty="0"/>
              <a:t>Si tuviéramos que montar nuestro conjunto de registros </a:t>
            </a:r>
            <a:r>
              <a:rPr lang="es-ES" dirty="0" err="1"/>
              <a:t>biólogicos</a:t>
            </a:r>
            <a:r>
              <a:rPr lang="es-ES" dirty="0"/>
              <a:t>…</a:t>
            </a:r>
            <a:br>
              <a:rPr lang="es-ES" dirty="0"/>
            </a:br>
            <a:r>
              <a:rPr lang="es-ES" dirty="0"/>
              <a:t> ¿cómo lo haríamos?</a:t>
            </a:r>
            <a:br>
              <a:rPr lang="es-ES" dirty="0"/>
            </a:br>
            <a:endParaRPr lang="en-GB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267504"/>
              </p:ext>
            </p:extLst>
          </p:nvPr>
        </p:nvGraphicFramePr>
        <p:xfrm>
          <a:off x="1005093" y="4262148"/>
          <a:ext cx="3670301" cy="73152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8529">
                  <a:extLst>
                    <a:ext uri="{9D8B030D-6E8A-4147-A177-3AD203B41FA5}">
                      <a16:colId xmlns:a16="http://schemas.microsoft.com/office/drawing/2014/main" val="2624220258"/>
                    </a:ext>
                  </a:extLst>
                </a:gridCol>
                <a:gridCol w="788529">
                  <a:extLst>
                    <a:ext uri="{9D8B030D-6E8A-4147-A177-3AD203B41FA5}">
                      <a16:colId xmlns:a16="http://schemas.microsoft.com/office/drawing/2014/main" val="2931657760"/>
                    </a:ext>
                  </a:extLst>
                </a:gridCol>
                <a:gridCol w="788529">
                  <a:extLst>
                    <a:ext uri="{9D8B030D-6E8A-4147-A177-3AD203B41FA5}">
                      <a16:colId xmlns:a16="http://schemas.microsoft.com/office/drawing/2014/main" val="3954663775"/>
                    </a:ext>
                  </a:extLst>
                </a:gridCol>
                <a:gridCol w="1304714">
                  <a:extLst>
                    <a:ext uri="{9D8B030D-6E8A-4147-A177-3AD203B41FA5}">
                      <a16:colId xmlns:a16="http://schemas.microsoft.com/office/drawing/2014/main" val="2308694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id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spp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fecha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collector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02962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39689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79728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3542128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837788"/>
              </p:ext>
            </p:extLst>
          </p:nvPr>
        </p:nvGraphicFramePr>
        <p:xfrm>
          <a:off x="272914" y="5069930"/>
          <a:ext cx="5245098" cy="73152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788189">
                  <a:extLst>
                    <a:ext uri="{9D8B030D-6E8A-4147-A177-3AD203B41FA5}">
                      <a16:colId xmlns:a16="http://schemas.microsoft.com/office/drawing/2014/main" val="2856283256"/>
                    </a:ext>
                  </a:extLst>
                </a:gridCol>
                <a:gridCol w="788189">
                  <a:extLst>
                    <a:ext uri="{9D8B030D-6E8A-4147-A177-3AD203B41FA5}">
                      <a16:colId xmlns:a16="http://schemas.microsoft.com/office/drawing/2014/main" val="3054884093"/>
                    </a:ext>
                  </a:extLst>
                </a:gridCol>
                <a:gridCol w="788189">
                  <a:extLst>
                    <a:ext uri="{9D8B030D-6E8A-4147-A177-3AD203B41FA5}">
                      <a16:colId xmlns:a16="http://schemas.microsoft.com/office/drawing/2014/main" val="1447467916"/>
                    </a:ext>
                  </a:extLst>
                </a:gridCol>
                <a:gridCol w="788189">
                  <a:extLst>
                    <a:ext uri="{9D8B030D-6E8A-4147-A177-3AD203B41FA5}">
                      <a16:colId xmlns:a16="http://schemas.microsoft.com/office/drawing/2014/main" val="2056328307"/>
                    </a:ext>
                  </a:extLst>
                </a:gridCol>
                <a:gridCol w="788189">
                  <a:extLst>
                    <a:ext uri="{9D8B030D-6E8A-4147-A177-3AD203B41FA5}">
                      <a16:colId xmlns:a16="http://schemas.microsoft.com/office/drawing/2014/main" val="411281546"/>
                    </a:ext>
                  </a:extLst>
                </a:gridCol>
                <a:gridCol w="1304153">
                  <a:extLst>
                    <a:ext uri="{9D8B030D-6E8A-4147-A177-3AD203B41FA5}">
                      <a16:colId xmlns:a16="http://schemas.microsoft.com/office/drawing/2014/main" val="387408208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individuo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dia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</a:rPr>
                        <a:t>mes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año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hora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localidad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33543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44763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08127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3230430"/>
                  </a:ext>
                </a:extLst>
              </a:tr>
            </a:tbl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476593"/>
              </p:ext>
            </p:extLst>
          </p:nvPr>
        </p:nvGraphicFramePr>
        <p:xfrm>
          <a:off x="738394" y="3271486"/>
          <a:ext cx="3937000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2546247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63103601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5424922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12273127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45427868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genero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especie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coordenadas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año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40249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57763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76189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69610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182720"/>
                  </a:ext>
                </a:extLst>
              </a:tr>
            </a:tbl>
          </a:graphicData>
        </a:graphic>
      </p:graphicFrame>
      <p:sp>
        <p:nvSpPr>
          <p:cNvPr id="2" name="Rectángulo redondeado 1"/>
          <p:cNvSpPr/>
          <p:nvPr/>
        </p:nvSpPr>
        <p:spPr>
          <a:xfrm>
            <a:off x="0" y="2114549"/>
            <a:ext cx="12192000" cy="391477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6" name="Picture 4" descr="Icono del logotipo de las personas que trabajan en la oficina con un  dispositivo informático | Vector Premi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t="17093" r="24015" b="27796"/>
          <a:stretch/>
        </p:blipFill>
        <p:spPr bwMode="auto">
          <a:xfrm>
            <a:off x="6143351" y="2996172"/>
            <a:ext cx="1965562" cy="207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017617"/>
              </p:ext>
            </p:extLst>
          </p:nvPr>
        </p:nvGraphicFramePr>
        <p:xfrm>
          <a:off x="8350250" y="3392971"/>
          <a:ext cx="3149600" cy="12801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21511076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93070018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498917478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980113073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 smtClean="0">
                          <a:effectLst/>
                        </a:rPr>
                        <a:t>DATASET ÚNICO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05937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50174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52671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06608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42740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1714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2158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3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No solo la estructura es diferente también podemos tener contenido heterogéneo…</a:t>
            </a:r>
            <a:endParaRPr lang="en-GB" sz="28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3647" y="2504883"/>
            <a:ext cx="11144706" cy="206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3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Buenas</a:t>
            </a:r>
            <a:r>
              <a:rPr lang="en-GB" b="1" dirty="0"/>
              <a:t> </a:t>
            </a:r>
            <a:r>
              <a:rPr lang="en-GB" b="1" dirty="0" err="1"/>
              <a:t>prácticas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77612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000" dirty="0"/>
              <a:t>IMPORTANTE: </a:t>
            </a:r>
            <a:r>
              <a:rPr lang="es-ES" sz="4000" dirty="0" smtClean="0"/>
              <a:t>Si creáis un conjunto de datos</a:t>
            </a:r>
          </a:p>
          <a:p>
            <a:pPr marL="0" indent="0">
              <a:buNone/>
            </a:pPr>
            <a:endParaRPr lang="es-ES" sz="4000" dirty="0" smtClean="0"/>
          </a:p>
          <a:p>
            <a:pPr algn="ctr">
              <a:buFont typeface="Wingdings" panose="05000000000000000000" pitchFamily="2" charset="2"/>
              <a:buChar char="Ø"/>
            </a:pPr>
            <a:r>
              <a:rPr lang="es-ES" sz="4000" dirty="0" smtClean="0"/>
              <a:t> Inclusión </a:t>
            </a:r>
            <a:r>
              <a:rPr lang="es-ES" sz="4000" dirty="0"/>
              <a:t>de un </a:t>
            </a:r>
            <a:r>
              <a:rPr lang="es-ES" sz="4000" dirty="0" smtClean="0"/>
              <a:t>‘</a:t>
            </a:r>
            <a:r>
              <a:rPr lang="es-ES" sz="4000" i="1" dirty="0" err="1" smtClean="0"/>
              <a:t>readme</a:t>
            </a:r>
            <a:r>
              <a:rPr lang="es-ES" sz="4000" i="1" dirty="0" smtClean="0"/>
              <a:t> file’</a:t>
            </a:r>
            <a:endParaRPr lang="en-GB" sz="4000" i="1" dirty="0"/>
          </a:p>
        </p:txBody>
      </p:sp>
    </p:spTree>
    <p:extLst>
      <p:ext uri="{BB962C8B-B14F-4D97-AF65-F5344CB8AC3E}">
        <p14:creationId xmlns:p14="http://schemas.microsoft.com/office/powerpoint/2010/main" val="13848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Buenas</a:t>
            </a:r>
            <a:r>
              <a:rPr lang="en-GB" b="1" dirty="0"/>
              <a:t> </a:t>
            </a:r>
            <a:r>
              <a:rPr lang="en-GB" b="1" dirty="0" err="1"/>
              <a:t>prácticas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77612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000" dirty="0"/>
              <a:t>IMPORTANTE: </a:t>
            </a:r>
            <a:r>
              <a:rPr lang="es-ES" sz="4000" dirty="0" smtClean="0"/>
              <a:t>Si creáis un conjunto de datos</a:t>
            </a:r>
          </a:p>
          <a:p>
            <a:pPr marL="0" indent="0">
              <a:buNone/>
            </a:pPr>
            <a:endParaRPr lang="es-ES" sz="4000" dirty="0" smtClean="0"/>
          </a:p>
          <a:p>
            <a:pPr algn="ctr">
              <a:buFont typeface="Wingdings" panose="05000000000000000000" pitchFamily="2" charset="2"/>
              <a:buChar char="Ø"/>
            </a:pPr>
            <a:r>
              <a:rPr lang="es-ES" sz="4000" dirty="0" smtClean="0"/>
              <a:t> ¿Cómo?</a:t>
            </a:r>
            <a:endParaRPr lang="en-GB" sz="4000" i="1" dirty="0"/>
          </a:p>
        </p:txBody>
      </p:sp>
      <p:pic>
        <p:nvPicPr>
          <p:cNvPr id="1026" name="Picture 2" descr="Virales: Del &amp;#39;emosido engañado&amp;#39; al &amp;#39;que yo lo vea&amp;#39;: estos son todos los  memes que necesita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57"/>
          <a:stretch/>
        </p:blipFill>
        <p:spPr bwMode="auto">
          <a:xfrm>
            <a:off x="7118431" y="0"/>
            <a:ext cx="5073569" cy="265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5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 smtClean="0"/>
              <a:t>Necesitamos un </a:t>
            </a:r>
            <a:r>
              <a:rPr lang="es-ES" b="1" dirty="0"/>
              <a:t>l</a:t>
            </a:r>
            <a:r>
              <a:rPr lang="es-ES" b="1" dirty="0" smtClean="0"/>
              <a:t>enguaje </a:t>
            </a:r>
            <a:r>
              <a:rPr lang="es-ES" b="1" dirty="0"/>
              <a:t>común </a:t>
            </a:r>
            <a:r>
              <a:rPr lang="es-ES" dirty="0"/>
              <a:t>para describir, registrar y estructurar miles de juegos de datos muy diversos y procedentes de </a:t>
            </a:r>
            <a:r>
              <a:rPr lang="es-ES" dirty="0" smtClean="0"/>
              <a:t>cientos de fuentes porque </a:t>
            </a:r>
            <a:r>
              <a:rPr lang="es-ES" b="1" dirty="0" smtClean="0"/>
              <a:t>necesitamos homogeneizar</a:t>
            </a:r>
            <a:r>
              <a:rPr lang="es-ES" dirty="0" smtClean="0"/>
              <a:t> cosas muy heterogéneas</a:t>
            </a:r>
          </a:p>
          <a:p>
            <a:pPr>
              <a:buFont typeface="Wingdings" panose="05000000000000000000" pitchFamily="2" charset="2"/>
              <a:buChar char="Ø"/>
            </a:pPr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4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Necesitamos un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l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enguaje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común para describir, registrar y estructurar miles de juegos de datos muy diversos y procedentes 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cientos de fuentes porque necesitamos homogeneizar cosas muy heterogéneas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dirty="0" smtClean="0"/>
              <a:t> Para eso existen los </a:t>
            </a:r>
            <a:r>
              <a:rPr lang="es-ES" b="1" dirty="0" smtClean="0"/>
              <a:t>estándares</a:t>
            </a:r>
          </a:p>
          <a:p>
            <a:pPr marL="0" indent="0">
              <a:buNone/>
            </a:pPr>
            <a:r>
              <a:rPr lang="en-GB" dirty="0" smtClean="0"/>
              <a:t>			</a:t>
            </a:r>
            <a:r>
              <a:rPr lang="en-GB" dirty="0" smtClean="0">
                <a:hlinkClick r:id="rId3"/>
              </a:rPr>
              <a:t>https://www.gbif.org/es/standards</a:t>
            </a:r>
            <a:endParaRPr lang="en-GB" dirty="0" smtClean="0"/>
          </a:p>
          <a:p>
            <a:pPr>
              <a:buFont typeface="Wingdings" panose="05000000000000000000" pitchFamily="2" charset="2"/>
              <a:buChar char="Ø"/>
            </a:pPr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102" name="Picture 6" descr="GBIF Backbone Taxonom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3856037"/>
            <a:ext cx="28575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ano Clic Aquí PNG transparente - Stick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975" y="3454400"/>
            <a:ext cx="1108075" cy="110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28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Estándares en ‘</a:t>
            </a:r>
            <a:r>
              <a:rPr lang="es-ES" b="1" dirty="0" err="1" smtClean="0"/>
              <a:t>biodiversity</a:t>
            </a:r>
            <a:r>
              <a:rPr lang="es-ES" b="1" dirty="0" smtClean="0"/>
              <a:t> </a:t>
            </a:r>
            <a:r>
              <a:rPr lang="es-ES" b="1" dirty="0" err="1" smtClean="0"/>
              <a:t>information</a:t>
            </a:r>
            <a:r>
              <a:rPr lang="es-ES" b="1" dirty="0" smtClean="0"/>
              <a:t>’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Necesitamos un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l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enguaje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común para describir, registrar y estructurar miles de juegos de datos muy diversos y procedentes 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cientos de fuentes porque necesitamos homogeneizar cosas muy heterogéneas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 Para eso existen los estándares</a:t>
            </a:r>
          </a:p>
          <a:p>
            <a:pPr marL="0" indent="0">
              <a:buNone/>
            </a:pPr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			https://www.gbif.org/es/standards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dirty="0" smtClean="0"/>
              <a:t>De todo esto se encarga fundamentalmente el </a:t>
            </a:r>
            <a:r>
              <a:rPr lang="en-GB" i="1" dirty="0"/>
              <a:t>Biodiversity Information </a:t>
            </a:r>
            <a:r>
              <a:rPr lang="en-GB" i="1" dirty="0" smtClean="0"/>
              <a:t>Standards</a:t>
            </a:r>
          </a:p>
          <a:p>
            <a:pPr marL="0" indent="0" algn="ctr">
              <a:buNone/>
            </a:pPr>
            <a:r>
              <a:rPr lang="es-ES" b="1" dirty="0" smtClean="0">
                <a:hlinkClick r:id="rId3"/>
              </a:rPr>
              <a:t>TDWG</a:t>
            </a:r>
            <a:endParaRPr lang="es-ES" dirty="0" smtClean="0"/>
          </a:p>
        </p:txBody>
      </p:sp>
      <p:pic>
        <p:nvPicPr>
          <p:cNvPr id="4" name="Picture 8" descr="Mano Clic Aquí PNG transparente - Stick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5305">
            <a:off x="6588294" y="4961398"/>
            <a:ext cx="860538" cy="8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2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 Darwin Core (</a:t>
            </a:r>
            <a:r>
              <a:rPr lang="en-GB" b="1" dirty="0" err="1" smtClean="0"/>
              <a:t>DwC</a:t>
            </a:r>
            <a:r>
              <a:rPr lang="en-GB" b="1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 EML</a:t>
            </a:r>
            <a:r>
              <a:rPr lang="en-GB" b="1" dirty="0"/>
              <a:t>: Ecological Metadata </a:t>
            </a:r>
            <a:r>
              <a:rPr lang="en-GB" b="1" dirty="0" smtClean="0"/>
              <a:t>Language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 </a:t>
            </a:r>
            <a:r>
              <a:rPr lang="en-GB" b="1" dirty="0" err="1" smtClean="0"/>
              <a:t>BioCASe</a:t>
            </a:r>
            <a:r>
              <a:rPr lang="en-GB" b="1" dirty="0" smtClean="0"/>
              <a:t> </a:t>
            </a:r>
            <a:r>
              <a:rPr lang="en-GB" b="1" dirty="0"/>
              <a:t>/ ABCD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211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Definimos metadatos como…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34699"/>
            <a:ext cx="10515600" cy="3648743"/>
          </a:xfrm>
        </p:spPr>
        <p:txBody>
          <a:bodyPr/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s-ES" dirty="0" smtClean="0"/>
              <a:t> Literalmente “datos sobre los datos”</a:t>
            </a:r>
          </a:p>
          <a:p>
            <a:pPr algn="ctr">
              <a:buFont typeface="Wingdings" panose="05000000000000000000" pitchFamily="2" charset="2"/>
              <a:buChar char="Ø"/>
            </a:pPr>
            <a:endParaRPr lang="es-ES" dirty="0"/>
          </a:p>
          <a:p>
            <a:pPr algn="ctr">
              <a:buFont typeface="Wingdings" panose="05000000000000000000" pitchFamily="2" charset="2"/>
              <a:buChar char="Ø"/>
            </a:pPr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D</a:t>
            </a:r>
            <a:r>
              <a:rPr lang="es-ES" dirty="0" smtClean="0"/>
              <a:t>escriben aspectos como el “quién, qué, dónde, cuándo y cómo”</a:t>
            </a:r>
            <a:endParaRPr lang="en-GB" dirty="0"/>
          </a:p>
        </p:txBody>
      </p:sp>
      <p:sp>
        <p:nvSpPr>
          <p:cNvPr id="4" name="Rectángulo 3"/>
          <p:cNvSpPr/>
          <p:nvPr/>
        </p:nvSpPr>
        <p:spPr>
          <a:xfrm>
            <a:off x="3856772" y="314042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774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 Darwin Core (</a:t>
            </a:r>
            <a:r>
              <a:rPr lang="en-GB" b="1" dirty="0" err="1"/>
              <a:t>DwC</a:t>
            </a:r>
            <a:r>
              <a:rPr lang="en-GB" b="1" dirty="0" smtClean="0"/>
              <a:t>)</a:t>
            </a:r>
          </a:p>
          <a:p>
            <a:pPr marL="0" indent="0">
              <a:buNone/>
            </a:pPr>
            <a:r>
              <a:rPr lang="es-ES" dirty="0"/>
              <a:t>M</a:t>
            </a:r>
            <a:r>
              <a:rPr lang="es-ES" dirty="0" smtClean="0"/>
              <a:t>arco </a:t>
            </a:r>
            <a:r>
              <a:rPr lang="es-ES" dirty="0"/>
              <a:t>estable, sencillo y flexible para recopilar datos de biodiversidad procedentes de diferentes fuentes</a:t>
            </a:r>
            <a:endParaRPr lang="en-GB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EML</a:t>
            </a:r>
            <a:r>
              <a:rPr lang="en-GB" b="1" dirty="0">
                <a:solidFill>
                  <a:schemeClr val="bg2">
                    <a:lumMod val="75000"/>
                  </a:schemeClr>
                </a:solidFill>
              </a:rPr>
              <a:t>: Ecological Metadata </a:t>
            </a: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Language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b="1" dirty="0" err="1" smtClean="0">
                <a:solidFill>
                  <a:schemeClr val="bg2">
                    <a:lumMod val="75000"/>
                  </a:schemeClr>
                </a:solidFill>
              </a:rPr>
              <a:t>BioCASe</a:t>
            </a: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b="1" dirty="0">
                <a:solidFill>
                  <a:schemeClr val="bg2">
                    <a:lumMod val="75000"/>
                  </a:schemeClr>
                </a:solidFill>
              </a:rPr>
              <a:t>/ ABCD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72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Darwin Core (</a:t>
            </a:r>
            <a:r>
              <a:rPr lang="en-GB" b="1" dirty="0" err="1">
                <a:solidFill>
                  <a:schemeClr val="bg2">
                    <a:lumMod val="75000"/>
                  </a:schemeClr>
                </a:solidFill>
              </a:rPr>
              <a:t>DwC</a:t>
            </a: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 EML</a:t>
            </a:r>
            <a:r>
              <a:rPr lang="en-GB" b="1" dirty="0"/>
              <a:t>: Ecological Metadata </a:t>
            </a:r>
            <a:r>
              <a:rPr lang="en-GB" b="1" dirty="0" smtClean="0"/>
              <a:t>Language</a:t>
            </a:r>
          </a:p>
          <a:p>
            <a:pPr marL="0" indent="0">
              <a:buNone/>
            </a:pPr>
            <a:r>
              <a:rPr lang="es-ES" dirty="0"/>
              <a:t>E</a:t>
            </a:r>
            <a:r>
              <a:rPr lang="es-ES" dirty="0" smtClean="0"/>
              <a:t>stándar </a:t>
            </a:r>
            <a:r>
              <a:rPr lang="es-ES" dirty="0"/>
              <a:t>de metadatos que recoge información sobre juegos de datos ecológicos en una serie de documentos XML modulares y extensibles.</a:t>
            </a:r>
            <a:endParaRPr lang="en-GB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b="1" dirty="0" err="1" smtClean="0">
                <a:solidFill>
                  <a:schemeClr val="bg2">
                    <a:lumMod val="75000"/>
                  </a:schemeClr>
                </a:solidFill>
              </a:rPr>
              <a:t>BioCASe</a:t>
            </a: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b="1" dirty="0">
                <a:solidFill>
                  <a:schemeClr val="bg2">
                    <a:lumMod val="75000"/>
                  </a:schemeClr>
                </a:solidFill>
              </a:rPr>
              <a:t>/ ABCD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2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Darwin Core (</a:t>
            </a:r>
            <a:r>
              <a:rPr lang="en-GB" b="1" dirty="0" err="1">
                <a:solidFill>
                  <a:schemeClr val="bg2">
                    <a:lumMod val="75000"/>
                  </a:schemeClr>
                </a:solidFill>
              </a:rPr>
              <a:t>DwC</a:t>
            </a: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EML</a:t>
            </a:r>
            <a:r>
              <a:rPr lang="en-GB" b="1" dirty="0">
                <a:solidFill>
                  <a:schemeClr val="bg2">
                    <a:lumMod val="75000"/>
                  </a:schemeClr>
                </a:solidFill>
              </a:rPr>
              <a:t>: Ecological Metadata </a:t>
            </a: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Language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err="1" smtClean="0"/>
              <a:t>BioCASe</a:t>
            </a:r>
            <a:r>
              <a:rPr lang="en-GB" b="1" dirty="0" smtClean="0"/>
              <a:t> / ABCD</a:t>
            </a:r>
          </a:p>
          <a:p>
            <a:pPr marL="0" indent="0">
              <a:buNone/>
            </a:pPr>
            <a:r>
              <a:rPr lang="es-ES" dirty="0"/>
              <a:t>Red internacional que vincula datos de colecciones biológicas de museos de historia natural, jardines botánicos / zoológicos e instituciones de investigación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189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		</a:t>
            </a:r>
            <a:endParaRPr lang="es-ES" dirty="0" smtClean="0"/>
          </a:p>
        </p:txBody>
      </p:sp>
      <p:pic>
        <p:nvPicPr>
          <p:cNvPr id="4" name="Picture 6" descr="ICMAB - The CSIC signs the Open Acess institutional mandat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15" y="2780834"/>
            <a:ext cx="3953613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36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		</a:t>
            </a:r>
            <a:endParaRPr lang="es-ES" dirty="0" smtClean="0"/>
          </a:p>
        </p:txBody>
      </p:sp>
      <p:pic>
        <p:nvPicPr>
          <p:cNvPr id="4" name="Picture 6" descr="ICMAB - The CSIC signs the Open Acess institutional mandat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15" y="2780834"/>
            <a:ext cx="3953613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2952370" y="4308203"/>
            <a:ext cx="51021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/>
              <a:t>Estándar </a:t>
            </a:r>
            <a:r>
              <a:rPr lang="es-ES" sz="3200" dirty="0">
                <a:sym typeface="Wingdings" panose="05000000000000000000" pitchFamily="2" charset="2"/>
              </a:rPr>
              <a:t> </a:t>
            </a:r>
            <a:r>
              <a:rPr lang="es-ES" sz="3200" dirty="0" err="1">
                <a:sym typeface="Wingdings" panose="05000000000000000000" pitchFamily="2" charset="2"/>
                <a:hlinkClick r:id="rId5"/>
              </a:rPr>
              <a:t>Dublin</a:t>
            </a:r>
            <a:r>
              <a:rPr lang="es-ES" sz="3200" dirty="0">
                <a:sym typeface="Wingdings" panose="05000000000000000000" pitchFamily="2" charset="2"/>
                <a:hlinkClick r:id="rId5"/>
              </a:rPr>
              <a:t> Core (DC) </a:t>
            </a:r>
            <a:endParaRPr lang="es-ES" sz="3200" dirty="0">
              <a:sym typeface="Wingdings" panose="05000000000000000000" pitchFamily="2" charset="2"/>
            </a:endParaRPr>
          </a:p>
        </p:txBody>
      </p:sp>
      <p:pic>
        <p:nvPicPr>
          <p:cNvPr id="6" name="Picture 8" descr="Mano Clic Aquí PNG transparente - Stick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5305">
            <a:off x="7788443" y="4422074"/>
            <a:ext cx="860538" cy="8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56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pic>
        <p:nvPicPr>
          <p:cNvPr id="4" name="Picture 6" descr="ICMAB - The CSIC signs the Open Acess institutional mandat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91" y="1543898"/>
            <a:ext cx="3953613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2996332" y="2762442"/>
            <a:ext cx="51021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/>
              <a:t>Estándar </a:t>
            </a:r>
            <a:r>
              <a:rPr lang="es-ES" sz="3200" dirty="0">
                <a:sym typeface="Wingdings" panose="05000000000000000000" pitchFamily="2" charset="2"/>
              </a:rPr>
              <a:t> </a:t>
            </a:r>
            <a:r>
              <a:rPr lang="es-ES" sz="3200" dirty="0" err="1">
                <a:sym typeface="Wingdings" panose="05000000000000000000" pitchFamily="2" charset="2"/>
                <a:hlinkClick r:id="rId5"/>
              </a:rPr>
              <a:t>Dublin</a:t>
            </a:r>
            <a:r>
              <a:rPr lang="es-ES" sz="3200" dirty="0">
                <a:sym typeface="Wingdings" panose="05000000000000000000" pitchFamily="2" charset="2"/>
                <a:hlinkClick r:id="rId5"/>
              </a:rPr>
              <a:t> Core (DC) </a:t>
            </a:r>
            <a:endParaRPr lang="es-ES" sz="3200" dirty="0">
              <a:sym typeface="Wingdings" panose="05000000000000000000" pitchFamily="2" charset="2"/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090245" y="3681796"/>
            <a:ext cx="8384931" cy="1218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3600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3600" dirty="0" smtClean="0"/>
              <a:t>Tenemos </a:t>
            </a:r>
            <a:r>
              <a:rPr lang="es-ES" sz="3600" dirty="0" smtClean="0">
                <a:hlinkClick r:id="rId6"/>
              </a:rPr>
              <a:t>plantillas</a:t>
            </a:r>
            <a:endParaRPr lang="en-GB" sz="3600" dirty="0" smtClean="0"/>
          </a:p>
        </p:txBody>
      </p:sp>
      <p:pic>
        <p:nvPicPr>
          <p:cNvPr id="8" name="Picture 2" descr="Oh thank God - Robert Downey Jr. Car | Meme Generato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722" y="3054829"/>
            <a:ext cx="3485278" cy="38279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ano Clic Aquí PNG transparente - Stick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5305">
            <a:off x="6962035" y="4373031"/>
            <a:ext cx="860538" cy="8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79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502" y="1459377"/>
            <a:ext cx="6066734" cy="4245109"/>
          </a:xfrm>
          <a:prstGeom prst="rect">
            <a:avLst/>
          </a:prstGeom>
        </p:spPr>
      </p:pic>
      <p:pic>
        <p:nvPicPr>
          <p:cNvPr id="4" name="Picture 6" descr="ICMAB - The CSIC signs the Open Acess institutional mandat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630" y="494834"/>
            <a:ext cx="3953613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332" y="2771443"/>
            <a:ext cx="5173869" cy="1852287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93339" y="627796"/>
            <a:ext cx="7432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 </a:t>
            </a:r>
            <a:r>
              <a:rPr lang="es-ES" sz="2000" dirty="0" smtClean="0"/>
              <a:t>Los estándares están compuestos </a:t>
            </a:r>
            <a:r>
              <a:rPr lang="es-ES" sz="2000" dirty="0"/>
              <a:t>por </a:t>
            </a:r>
            <a:r>
              <a:rPr lang="es-ES" sz="2000" b="1" dirty="0"/>
              <a:t>términos </a:t>
            </a:r>
            <a:r>
              <a:rPr lang="es-ES" sz="2000" dirty="0"/>
              <a:t>(campos a rellenar)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95363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502" y="1459377"/>
            <a:ext cx="6066734" cy="4245109"/>
          </a:xfrm>
          <a:prstGeom prst="rect">
            <a:avLst/>
          </a:prstGeom>
        </p:spPr>
      </p:pic>
      <p:pic>
        <p:nvPicPr>
          <p:cNvPr id="4" name="Picture 6" descr="ICMAB - The CSIC signs the Open Acess institutional mandat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630" y="494834"/>
            <a:ext cx="3953613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3332" y="2771443"/>
            <a:ext cx="5173869" cy="1852287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2041236" y="1884218"/>
            <a:ext cx="1496291" cy="25861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Marcador de contenido 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24150"/>
          <a:stretch/>
        </p:blipFill>
        <p:spPr>
          <a:xfrm>
            <a:off x="546502" y="2484582"/>
            <a:ext cx="6066734" cy="321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502" y="1459377"/>
            <a:ext cx="6066734" cy="4245109"/>
          </a:xfrm>
          <a:prstGeom prst="rect">
            <a:avLst/>
          </a:prstGeom>
        </p:spPr>
      </p:pic>
      <p:pic>
        <p:nvPicPr>
          <p:cNvPr id="4" name="Picture 6" descr="ICMAB - The CSIC signs the Open Acess institutional mandat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630" y="494834"/>
            <a:ext cx="3953613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3332" y="2771443"/>
            <a:ext cx="5173869" cy="1852287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3466486" y="1867522"/>
            <a:ext cx="1496291" cy="25861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Marcador de contenido 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24150"/>
          <a:stretch/>
        </p:blipFill>
        <p:spPr>
          <a:xfrm>
            <a:off x="546502" y="2484582"/>
            <a:ext cx="6066734" cy="321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5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502" y="1459377"/>
            <a:ext cx="6066734" cy="4245109"/>
          </a:xfrm>
          <a:prstGeom prst="rect">
            <a:avLst/>
          </a:prstGeom>
        </p:spPr>
      </p:pic>
      <p:pic>
        <p:nvPicPr>
          <p:cNvPr id="4" name="Picture 6" descr="ICMAB - The CSIC signs the Open Acess institutional mandat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630" y="494834"/>
            <a:ext cx="3953613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332" y="2771443"/>
            <a:ext cx="5173869" cy="1852287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4972199" y="1611490"/>
            <a:ext cx="1452986" cy="46724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redondeado 6"/>
          <p:cNvSpPr/>
          <p:nvPr/>
        </p:nvSpPr>
        <p:spPr>
          <a:xfrm>
            <a:off x="4972199" y="3799954"/>
            <a:ext cx="1452986" cy="46724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redondeado 7"/>
          <p:cNvSpPr/>
          <p:nvPr/>
        </p:nvSpPr>
        <p:spPr>
          <a:xfrm>
            <a:off x="10434215" y="2898088"/>
            <a:ext cx="1452986" cy="46724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95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Definimos metadatos como…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34699"/>
            <a:ext cx="10515600" cy="3648743"/>
          </a:xfrm>
        </p:spPr>
        <p:txBody>
          <a:bodyPr/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s-ES" dirty="0" smtClean="0"/>
              <a:t> Literalmente “datos sobre los datos”</a:t>
            </a:r>
          </a:p>
          <a:p>
            <a:pPr algn="ctr">
              <a:buFont typeface="Wingdings" panose="05000000000000000000" pitchFamily="2" charset="2"/>
              <a:buChar char="Ø"/>
            </a:pPr>
            <a:endParaRPr lang="es-ES" dirty="0"/>
          </a:p>
          <a:p>
            <a:pPr algn="ctr">
              <a:buFont typeface="Wingdings" panose="05000000000000000000" pitchFamily="2" charset="2"/>
              <a:buChar char="Ø"/>
            </a:pPr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D</a:t>
            </a:r>
            <a:r>
              <a:rPr lang="es-ES" dirty="0" smtClean="0"/>
              <a:t>escriben aspectos como el “quién, qué, dónde, cuándo y cómo”</a:t>
            </a:r>
            <a:endParaRPr lang="en-GB" dirty="0"/>
          </a:p>
        </p:txBody>
      </p:sp>
      <p:sp>
        <p:nvSpPr>
          <p:cNvPr id="4" name="Rectángulo 3"/>
          <p:cNvSpPr/>
          <p:nvPr/>
        </p:nvSpPr>
        <p:spPr>
          <a:xfrm>
            <a:off x="3856772" y="314042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dirty="0"/>
          </a:p>
        </p:txBody>
      </p:sp>
      <p:sp>
        <p:nvSpPr>
          <p:cNvPr id="5" name="CuadroTexto 4"/>
          <p:cNvSpPr txBox="1"/>
          <p:nvPr/>
        </p:nvSpPr>
        <p:spPr>
          <a:xfrm>
            <a:off x="2942196" y="4415483"/>
            <a:ext cx="6307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i="1" dirty="0" smtClean="0">
                <a:solidFill>
                  <a:schemeClr val="accent6">
                    <a:lumMod val="75000"/>
                  </a:schemeClr>
                </a:solidFill>
              </a:rPr>
              <a:t>ECOLOGÍA</a:t>
            </a:r>
            <a:endParaRPr lang="en-GB" sz="54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56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24836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Darwin C</a:t>
            </a:r>
            <a:r>
              <a:rPr lang="en-GB" sz="4400" b="1" dirty="0" smtClean="0"/>
              <a:t>ore (</a:t>
            </a:r>
            <a:r>
              <a:rPr lang="en-GB" sz="4400" b="1" dirty="0" err="1" smtClean="0"/>
              <a:t>DwC</a:t>
            </a:r>
            <a:r>
              <a:rPr lang="en-GB" sz="4400" b="1" dirty="0" smtClean="0"/>
              <a:t>)</a:t>
            </a:r>
          </a:p>
          <a:p>
            <a:pPr marL="0" indent="0" algn="ctr">
              <a:buNone/>
            </a:pPr>
            <a:endParaRPr lang="en-GB" sz="4400" b="1" dirty="0" smtClean="0"/>
          </a:p>
          <a:p>
            <a:pPr marL="0" indent="0" algn="ctr">
              <a:buNone/>
            </a:pPr>
            <a:r>
              <a:rPr lang="es-ES" sz="4400" dirty="0"/>
              <a:t>Marco estable, sencillo y flexible para recopilar datos de biodiversidad procedentes de diferentes fuentes</a:t>
            </a:r>
            <a:endParaRPr lang="en-GB" sz="4400" b="1" dirty="0"/>
          </a:p>
          <a:p>
            <a:pPr marL="0" indent="0" algn="ctr">
              <a:buNone/>
            </a:pPr>
            <a:endParaRPr lang="en-GB" sz="4400" b="1" dirty="0" smtClean="0"/>
          </a:p>
        </p:txBody>
      </p:sp>
      <p:pic>
        <p:nvPicPr>
          <p:cNvPr id="5" name="Picture 6" descr="GBIF Backbone Taxon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437062"/>
            <a:ext cx="28575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98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36867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Darwin </a:t>
            </a:r>
            <a:r>
              <a:rPr lang="en-GB" sz="4400" b="1" dirty="0" smtClean="0"/>
              <a:t>Core (</a:t>
            </a:r>
            <a:r>
              <a:rPr lang="en-GB" sz="4400" b="1" dirty="0" err="1" smtClean="0"/>
              <a:t>DwC</a:t>
            </a:r>
            <a:r>
              <a:rPr lang="en-GB" sz="4400" b="1" dirty="0" smtClean="0"/>
              <a:t>)</a:t>
            </a:r>
          </a:p>
        </p:txBody>
      </p:sp>
      <p:pic>
        <p:nvPicPr>
          <p:cNvPr id="1026" name="Picture 2" descr="Tarjetas de felicitación «Arcoiris de Bob Esponja» de MGakowski | Redbubb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800" b="77600" l="2667" r="99467">
                        <a14:foregroundMark x1="47200" y1="47700" x2="37600" y2="48200"/>
                        <a14:foregroundMark x1="44667" y1="44600" x2="42000" y2="47300"/>
                        <a14:foregroundMark x1="45333" y1="45900" x2="46133" y2="45900"/>
                        <a14:foregroundMark x1="43067" y1="45300" x2="43067" y2="45300"/>
                        <a14:foregroundMark x1="55733" y1="45300" x2="55733" y2="45300"/>
                        <a14:foregroundMark x1="56667" y1="39700" x2="63200" y2="37800"/>
                        <a14:foregroundMark x1="60267" y1="46700" x2="62400" y2="48400"/>
                        <a14:foregroundMark x1="58800" y1="41100" x2="64133" y2="47700"/>
                        <a14:foregroundMark x1="55467" y1="43200" x2="55467" y2="43200"/>
                        <a14:foregroundMark x1="53600" y1="43400" x2="53600" y2="43400"/>
                        <a14:foregroundMark x1="53600" y1="51900" x2="53600" y2="51900"/>
                        <a14:foregroundMark x1="55733" y1="51100" x2="55733" y2="51100"/>
                        <a14:foregroundMark x1="55200" y1="49400" x2="57733" y2="49400"/>
                        <a14:foregroundMark x1="37600" y1="45700" x2="45600" y2="42100"/>
                        <a14:foregroundMark x1="48000" y1="42200" x2="48267" y2="50800"/>
                        <a14:foregroundMark x1="27067" y1="63100" x2="27067" y2="59600"/>
                        <a14:foregroundMark x1="76533" y1="65600" x2="78133" y2="61200"/>
                        <a14:foregroundMark x1="57467" y1="46500" x2="56933" y2="46500"/>
                        <a14:foregroundMark x1="58800" y1="72000" x2="48933" y2="70700"/>
                        <a14:foregroundMark x1="36667" y1="70700" x2="43067" y2="69100"/>
                        <a14:foregroundMark x1="51600" y1="58900" x2="47733" y2="57500"/>
                        <a14:foregroundMark x1="45333" y1="58300" x2="43333" y2="56000"/>
                        <a14:foregroundMark x1="51600" y1="36100" x2="38667" y2="35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5" t="20645" b="21227"/>
          <a:stretch/>
        </p:blipFill>
        <p:spPr bwMode="auto">
          <a:xfrm>
            <a:off x="2758180" y="2108080"/>
            <a:ext cx="6000809" cy="474992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16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6273" y="66378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Darwin </a:t>
            </a:r>
            <a:r>
              <a:rPr lang="en-GB" sz="4400" b="1" dirty="0" smtClean="0"/>
              <a:t>Core (</a:t>
            </a:r>
            <a:r>
              <a:rPr lang="en-GB" sz="4400" b="1" dirty="0" err="1" smtClean="0"/>
              <a:t>DwC</a:t>
            </a:r>
            <a:r>
              <a:rPr lang="en-GB" sz="4400" b="1" dirty="0" smtClean="0"/>
              <a:t>)</a:t>
            </a:r>
          </a:p>
          <a:p>
            <a:pPr marL="0" indent="0" algn="ctr">
              <a:buNone/>
            </a:pPr>
            <a:endParaRPr lang="en-GB" sz="4400" b="1" dirty="0" smtClean="0"/>
          </a:p>
          <a:p>
            <a:pPr marL="0" indent="0" algn="ctr">
              <a:buNone/>
            </a:pPr>
            <a:r>
              <a:rPr lang="en-GB" sz="4400" b="1" dirty="0" smtClean="0"/>
              <a:t>Darwin </a:t>
            </a:r>
            <a:r>
              <a:rPr lang="en-GB" sz="4400" b="1" dirty="0"/>
              <a:t>Core Archive </a:t>
            </a:r>
            <a:r>
              <a:rPr lang="en-GB" sz="4400" b="1" dirty="0" smtClean="0"/>
              <a:t>(</a:t>
            </a:r>
            <a:r>
              <a:rPr lang="en-GB" sz="4400" b="1" dirty="0" err="1" smtClean="0"/>
              <a:t>DwC</a:t>
            </a:r>
            <a:r>
              <a:rPr lang="en-GB" sz="4400" b="1" dirty="0" smtClean="0"/>
              <a:t>-A)</a:t>
            </a:r>
            <a:endParaRPr lang="en-GB" sz="44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sp>
        <p:nvSpPr>
          <p:cNvPr id="6" name="Flecha abajo 5"/>
          <p:cNvSpPr/>
          <p:nvPr/>
        </p:nvSpPr>
        <p:spPr>
          <a:xfrm>
            <a:off x="5618747" y="1335505"/>
            <a:ext cx="613610" cy="75799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ángulo 1"/>
          <p:cNvSpPr/>
          <p:nvPr/>
        </p:nvSpPr>
        <p:spPr>
          <a:xfrm>
            <a:off x="2771775" y="2976859"/>
            <a:ext cx="65722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rgbClr val="4E565F"/>
                </a:solidFill>
                <a:latin typeface="Roboto"/>
              </a:rPr>
              <a:t>La mayoría de los juegos de datos compartidos a través de GBIF.org se publican utilizando el formato Darwin Core Archive (</a:t>
            </a:r>
            <a:r>
              <a:rPr lang="es-ES" sz="2800" dirty="0" err="1">
                <a:solidFill>
                  <a:srgbClr val="4E565F"/>
                </a:solidFill>
                <a:latin typeface="Roboto"/>
              </a:rPr>
              <a:t>DwC</a:t>
            </a:r>
            <a:r>
              <a:rPr lang="es-ES" sz="2800" dirty="0">
                <a:solidFill>
                  <a:srgbClr val="4E565F"/>
                </a:solidFill>
                <a:latin typeface="Roboto"/>
              </a:rPr>
              <a:t>-A).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281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6273" y="66378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Darwin </a:t>
            </a:r>
            <a:r>
              <a:rPr lang="en-GB" sz="4400" b="1" dirty="0" smtClean="0"/>
              <a:t>Core (</a:t>
            </a:r>
            <a:r>
              <a:rPr lang="en-GB" sz="4400" b="1" dirty="0" err="1" smtClean="0"/>
              <a:t>DwC</a:t>
            </a:r>
            <a:r>
              <a:rPr lang="en-GB" sz="4400" b="1" dirty="0" smtClean="0"/>
              <a:t>)</a:t>
            </a:r>
          </a:p>
          <a:p>
            <a:pPr marL="0" indent="0" algn="ctr">
              <a:buNone/>
            </a:pPr>
            <a:endParaRPr lang="en-GB" sz="4400" b="1" dirty="0" smtClean="0"/>
          </a:p>
          <a:p>
            <a:pPr marL="0" indent="0" algn="ctr">
              <a:buNone/>
            </a:pPr>
            <a:r>
              <a:rPr lang="en-GB" sz="4400" b="1" dirty="0" smtClean="0"/>
              <a:t>Darwin </a:t>
            </a:r>
            <a:r>
              <a:rPr lang="en-GB" sz="4400" b="1" dirty="0"/>
              <a:t>Core Archive </a:t>
            </a:r>
            <a:r>
              <a:rPr lang="en-GB" sz="4400" b="1" dirty="0" smtClean="0"/>
              <a:t>(</a:t>
            </a:r>
            <a:r>
              <a:rPr lang="en-GB" sz="4400" b="1" dirty="0" err="1" smtClean="0"/>
              <a:t>DwC</a:t>
            </a:r>
            <a:r>
              <a:rPr lang="en-GB" sz="4400" b="1" dirty="0" smtClean="0"/>
              <a:t>-A)</a:t>
            </a:r>
            <a:endParaRPr lang="en-GB" sz="44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sp>
        <p:nvSpPr>
          <p:cNvPr id="6" name="Flecha abajo 5"/>
          <p:cNvSpPr/>
          <p:nvPr/>
        </p:nvSpPr>
        <p:spPr>
          <a:xfrm>
            <a:off x="5618747" y="1335505"/>
            <a:ext cx="613610" cy="75799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spongebob #spongebobsquarepants #bobesponja #png #momo - Bob Esponja Png  Meme Clipart (#4196205) - Pik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1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552" y="2839453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lder - Free interface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462" y="4199681"/>
            <a:ext cx="2658319" cy="26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10388887" y="5662722"/>
            <a:ext cx="816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s-ES" b="1" dirty="0" err="1" smtClean="0"/>
              <a:t>DwC</a:t>
            </a:r>
            <a:r>
              <a:rPr lang="es-ES" b="1" dirty="0" smtClean="0"/>
              <a:t> A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74195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76200" y="1249325"/>
            <a:ext cx="11972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333333"/>
                </a:solidFill>
                <a:latin typeface="Helvetica Neue"/>
              </a:rPr>
              <a:t>Darwin Core Archive (</a:t>
            </a:r>
            <a:r>
              <a:rPr lang="en-GB" i="1" dirty="0" err="1">
                <a:solidFill>
                  <a:srgbClr val="333333"/>
                </a:solidFill>
                <a:latin typeface="Helvetica Neue"/>
              </a:rPr>
              <a:t>DwC</a:t>
            </a:r>
            <a:r>
              <a:rPr lang="en-GB" i="1" dirty="0">
                <a:solidFill>
                  <a:srgbClr val="333333"/>
                </a:solidFill>
                <a:latin typeface="Helvetica Neue"/>
              </a:rPr>
              <a:t>-A) is a biodiversity informatics data standard that makes use of the Darwin Core terms to produce a single, self contained dataset for sharing species-level (taxonomic), species-occurrence data, and sampling-event data.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47219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76200" y="1249325"/>
            <a:ext cx="11972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333333"/>
                </a:solidFill>
                <a:latin typeface="Helvetica Neue"/>
              </a:rPr>
              <a:t>Darwin Core Archive (</a:t>
            </a:r>
            <a:r>
              <a:rPr lang="en-GB" i="1" dirty="0" err="1">
                <a:solidFill>
                  <a:srgbClr val="333333"/>
                </a:solidFill>
                <a:latin typeface="Helvetica Neue"/>
              </a:rPr>
              <a:t>DwC</a:t>
            </a:r>
            <a:r>
              <a:rPr lang="en-GB" i="1" dirty="0">
                <a:solidFill>
                  <a:srgbClr val="333333"/>
                </a:solidFill>
                <a:latin typeface="Helvetica Neue"/>
              </a:rPr>
              <a:t>-A) is a biodiversity informatics data standard that makes use of the Darwin Core terms to produce a single, self contained dataset for sharing species-level (taxonomic), species-occurrence data, and sampling-event data.</a:t>
            </a:r>
            <a:endParaRPr lang="en-GB" i="1" dirty="0"/>
          </a:p>
        </p:txBody>
      </p:sp>
      <p:sp>
        <p:nvSpPr>
          <p:cNvPr id="4" name="Estrella de 5 puntas 3"/>
          <p:cNvSpPr/>
          <p:nvPr/>
        </p:nvSpPr>
        <p:spPr>
          <a:xfrm>
            <a:off x="3629025" y="2530161"/>
            <a:ext cx="2952750" cy="2800350"/>
          </a:xfrm>
          <a:prstGeom prst="star5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56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wC-A Component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8" t="36413" r="57946" b="33284"/>
          <a:stretch/>
        </p:blipFill>
        <p:spPr bwMode="auto">
          <a:xfrm>
            <a:off x="4590473" y="3398982"/>
            <a:ext cx="1191491" cy="124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4502968" y="3344037"/>
            <a:ext cx="1320316" cy="13242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35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wC-A Component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8" t="36413" r="57946" b="33284"/>
          <a:stretch/>
        </p:blipFill>
        <p:spPr bwMode="auto">
          <a:xfrm>
            <a:off x="4590473" y="3398982"/>
            <a:ext cx="1191491" cy="124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4502968" y="3344037"/>
            <a:ext cx="1320316" cy="13242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2" name="Picture 2" descr="A core data file is a simp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990" y="5706641"/>
            <a:ext cx="6680785" cy="139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90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8980"/>
          <a:stretch/>
        </p:blipFill>
        <p:spPr>
          <a:xfrm>
            <a:off x="587541" y="1270696"/>
            <a:ext cx="11097126" cy="1898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C0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3570282" y="4771055"/>
            <a:ext cx="5243941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2800" b="1" dirty="0" smtClean="0">
                <a:solidFill>
                  <a:srgbClr val="333333"/>
                </a:solidFill>
                <a:latin typeface="+mj-lt"/>
              </a:rPr>
              <a:t>Listados </a:t>
            </a:r>
            <a:r>
              <a:rPr lang="es-ES" sz="2800" b="1" dirty="0">
                <a:solidFill>
                  <a:srgbClr val="333333"/>
                </a:solidFill>
                <a:latin typeface="+mj-lt"/>
              </a:rPr>
              <a:t>de </a:t>
            </a:r>
            <a:r>
              <a:rPr lang="es-ES" sz="2800" b="1" dirty="0" smtClean="0">
                <a:solidFill>
                  <a:srgbClr val="333333"/>
                </a:solidFill>
                <a:latin typeface="+mj-lt"/>
              </a:rPr>
              <a:t>especies</a:t>
            </a:r>
          </a:p>
          <a:p>
            <a:pPr algn="ctr"/>
            <a:r>
              <a:rPr lang="es-ES" sz="2800" b="1" dirty="0" smtClean="0">
                <a:latin typeface="+mj-lt"/>
              </a:rPr>
              <a:t>Eventos </a:t>
            </a:r>
            <a:r>
              <a:rPr lang="es-ES" sz="2800" b="1" dirty="0">
                <a:latin typeface="+mj-lt"/>
              </a:rPr>
              <a:t>de muestreo</a:t>
            </a:r>
            <a:endParaRPr lang="en-GB" sz="2800" b="1" dirty="0">
              <a:latin typeface="+mj-lt"/>
            </a:endParaRPr>
          </a:p>
        </p:txBody>
      </p:sp>
      <p:cxnSp>
        <p:nvCxnSpPr>
          <p:cNvPr id="7" name="Conector recto 6"/>
          <p:cNvCxnSpPr>
            <a:endCxn id="4" idx="1"/>
          </p:cNvCxnSpPr>
          <p:nvPr/>
        </p:nvCxnSpPr>
        <p:spPr>
          <a:xfrm>
            <a:off x="587541" y="3169558"/>
            <a:ext cx="3915427" cy="83658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5823284" y="3187980"/>
            <a:ext cx="5861383" cy="81816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DwC-A Component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8" t="36413" r="57946" b="33284"/>
          <a:stretch/>
        </p:blipFill>
        <p:spPr bwMode="auto">
          <a:xfrm>
            <a:off x="4590473" y="3398982"/>
            <a:ext cx="1191491" cy="124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4502968" y="3344037"/>
            <a:ext cx="1320316" cy="13242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upo 4"/>
          <p:cNvGrpSpPr/>
          <p:nvPr/>
        </p:nvGrpSpPr>
        <p:grpSpPr>
          <a:xfrm>
            <a:off x="10258426" y="4796131"/>
            <a:ext cx="1880334" cy="1880334"/>
            <a:chOff x="10258426" y="4796131"/>
            <a:chExt cx="1880334" cy="1880334"/>
          </a:xfrm>
        </p:grpSpPr>
        <p:pic>
          <p:nvPicPr>
            <p:cNvPr id="10" name="Picture 2" descr="Folder - Free interface icon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426" y="4796131"/>
              <a:ext cx="1880334" cy="1880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ángulo 10"/>
            <p:cNvSpPr/>
            <p:nvPr/>
          </p:nvSpPr>
          <p:spPr>
            <a:xfrm>
              <a:off x="10539079" y="5785877"/>
              <a:ext cx="13266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es-ES" b="1" dirty="0" err="1" smtClean="0"/>
                <a:t>occurrences</a:t>
              </a:r>
              <a:endParaRPr lang="es-E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0931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wC-A Component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t="6560" r="41429" b="5451"/>
          <a:stretch/>
        </p:blipFill>
        <p:spPr bwMode="auto">
          <a:xfrm>
            <a:off x="3380509" y="2142836"/>
            <a:ext cx="3472873" cy="362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3337108" y="2170556"/>
            <a:ext cx="3496508" cy="362064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ángulo redondeado 1"/>
          <p:cNvSpPr/>
          <p:nvPr/>
        </p:nvSpPr>
        <p:spPr>
          <a:xfrm>
            <a:off x="4533900" y="3345180"/>
            <a:ext cx="1287780" cy="12801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42" name="Picture 2" descr="An extension is linked to the core file via the common taxon I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5763491"/>
            <a:ext cx="5952631" cy="123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10258426" y="4796131"/>
            <a:ext cx="1880334" cy="1880334"/>
            <a:chOff x="10258426" y="4796131"/>
            <a:chExt cx="1880334" cy="1880334"/>
          </a:xfrm>
        </p:grpSpPr>
        <p:pic>
          <p:nvPicPr>
            <p:cNvPr id="9" name="Picture 2" descr="Folder - Free interface icon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426" y="4796131"/>
              <a:ext cx="1880334" cy="1880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ángulo 9"/>
            <p:cNvSpPr/>
            <p:nvPr/>
          </p:nvSpPr>
          <p:spPr>
            <a:xfrm>
              <a:off x="10532702" y="5785877"/>
              <a:ext cx="133940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es-ES" sz="1200" b="1" dirty="0" smtClean="0"/>
                <a:t>Identifications.csv</a:t>
              </a:r>
              <a:endParaRPr lang="es-E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446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Definimos metadatos como…</a:t>
            </a:r>
            <a:endParaRPr lang="en-GB" b="1" dirty="0"/>
          </a:p>
        </p:txBody>
      </p:sp>
      <p:sp>
        <p:nvSpPr>
          <p:cNvPr id="4" name="Rectángulo 3"/>
          <p:cNvSpPr/>
          <p:nvPr/>
        </p:nvSpPr>
        <p:spPr>
          <a:xfrm>
            <a:off x="3856772" y="314042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8" name="Picture 4" descr="Libro guía del usuario: iconos de manual o instrucciones, libro en espiral  con herramientas | Vector Prem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550" y="1396434"/>
            <a:ext cx="6690498" cy="453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01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wC-A Component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4" t="24517" r="26338" b="51465"/>
          <a:stretch/>
        </p:blipFill>
        <p:spPr bwMode="auto">
          <a:xfrm>
            <a:off x="6908800" y="2881745"/>
            <a:ext cx="923636" cy="98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6680684" y="2862773"/>
            <a:ext cx="1320316" cy="991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upo 5"/>
          <p:cNvGrpSpPr/>
          <p:nvPr/>
        </p:nvGrpSpPr>
        <p:grpSpPr>
          <a:xfrm>
            <a:off x="10258426" y="4796131"/>
            <a:ext cx="1880334" cy="1880334"/>
            <a:chOff x="10258426" y="4796131"/>
            <a:chExt cx="1880334" cy="1880334"/>
          </a:xfrm>
        </p:grpSpPr>
        <p:pic>
          <p:nvPicPr>
            <p:cNvPr id="7" name="Picture 2" descr="Folder - Free interface icon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426" y="4796131"/>
              <a:ext cx="1880334" cy="1880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ángulo 7"/>
            <p:cNvSpPr/>
            <p:nvPr/>
          </p:nvSpPr>
          <p:spPr>
            <a:xfrm>
              <a:off x="10863527" y="5785877"/>
              <a:ext cx="6777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es-ES" b="1" dirty="0" smtClean="0"/>
                <a:t>meta</a:t>
              </a:r>
              <a:endParaRPr lang="es-E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1237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5" name="Picture 2" descr="DwC-A Componen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4" t="24517" r="26338" b="51465"/>
          <a:stretch/>
        </p:blipFill>
        <p:spPr bwMode="auto">
          <a:xfrm>
            <a:off x="502411" y="1554106"/>
            <a:ext cx="923636" cy="98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274295" y="1535134"/>
            <a:ext cx="1320316" cy="991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727" y="1801059"/>
            <a:ext cx="9821646" cy="3801005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>
            <a:off x="9077325" y="3257550"/>
            <a:ext cx="885825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7429500" y="3981450"/>
            <a:ext cx="885825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7200900" y="4686300"/>
            <a:ext cx="885825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36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5" name="Picture 2" descr="DwC-A Componen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4" t="24517" r="26338" b="51465"/>
          <a:stretch/>
        </p:blipFill>
        <p:spPr bwMode="auto">
          <a:xfrm>
            <a:off x="502411" y="1554106"/>
            <a:ext cx="923636" cy="98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274295" y="1535134"/>
            <a:ext cx="1320316" cy="991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284" y="1876208"/>
            <a:ext cx="6849431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7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wC-A Component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4" t="49623" r="24033" b="26535"/>
          <a:stretch/>
        </p:blipFill>
        <p:spPr bwMode="auto">
          <a:xfrm>
            <a:off x="6908800" y="3914775"/>
            <a:ext cx="107315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6785217" y="3954408"/>
            <a:ext cx="1320316" cy="991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upo 5"/>
          <p:cNvGrpSpPr/>
          <p:nvPr/>
        </p:nvGrpSpPr>
        <p:grpSpPr>
          <a:xfrm>
            <a:off x="10258426" y="4796131"/>
            <a:ext cx="1880334" cy="1880334"/>
            <a:chOff x="10258426" y="4796131"/>
            <a:chExt cx="1880334" cy="1880334"/>
          </a:xfrm>
        </p:grpSpPr>
        <p:pic>
          <p:nvPicPr>
            <p:cNvPr id="7" name="Picture 2" descr="Folder - Free interface icon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426" y="4796131"/>
              <a:ext cx="1880334" cy="1880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ángulo 7"/>
            <p:cNvSpPr/>
            <p:nvPr/>
          </p:nvSpPr>
          <p:spPr>
            <a:xfrm>
              <a:off x="10930533" y="5785877"/>
              <a:ext cx="543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es-ES" b="1" dirty="0" err="1" smtClean="0"/>
                <a:t>eml</a:t>
              </a:r>
              <a:endParaRPr lang="es-E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50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5" name="Picture 2" descr="DwC-A Componen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8" t="48759" r="22921" b="24979"/>
          <a:stretch/>
        </p:blipFill>
        <p:spPr bwMode="auto">
          <a:xfrm>
            <a:off x="181937" y="1140868"/>
            <a:ext cx="1246909" cy="108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108530" y="1185397"/>
            <a:ext cx="1320316" cy="991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942" y="1384071"/>
            <a:ext cx="9593014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8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wC-A Component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63" t="32821" r="5124" b="39345"/>
          <a:stretch/>
        </p:blipFill>
        <p:spPr bwMode="auto">
          <a:xfrm>
            <a:off x="8072581" y="3223491"/>
            <a:ext cx="1136073" cy="114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7952749" y="3120237"/>
            <a:ext cx="1320316" cy="132245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upo 5"/>
          <p:cNvGrpSpPr/>
          <p:nvPr/>
        </p:nvGrpSpPr>
        <p:grpSpPr>
          <a:xfrm>
            <a:off x="10258426" y="4796131"/>
            <a:ext cx="1880334" cy="1880334"/>
            <a:chOff x="10258426" y="4796131"/>
            <a:chExt cx="1880334" cy="1880334"/>
          </a:xfrm>
        </p:grpSpPr>
        <p:pic>
          <p:nvPicPr>
            <p:cNvPr id="7" name="Picture 2" descr="Folder - Free interface icon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426" y="4796131"/>
              <a:ext cx="1880334" cy="1880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ángulo 7"/>
            <p:cNvSpPr/>
            <p:nvPr/>
          </p:nvSpPr>
          <p:spPr>
            <a:xfrm>
              <a:off x="10785461" y="5785877"/>
              <a:ext cx="8338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es-ES" b="1" dirty="0" err="1" smtClean="0"/>
                <a:t>DwC</a:t>
              </a:r>
              <a:r>
                <a:rPr lang="es-ES" b="1" dirty="0" smtClean="0"/>
                <a:t>-A</a:t>
              </a:r>
              <a:endParaRPr lang="es-E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8455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Los términos del Darwin </a:t>
            </a:r>
            <a:r>
              <a:rPr lang="es-ES" dirty="0"/>
              <a:t>Core (</a:t>
            </a:r>
            <a:r>
              <a:rPr lang="es-ES" dirty="0" err="1"/>
              <a:t>DwC</a:t>
            </a:r>
            <a:r>
              <a:rPr lang="es-ES" dirty="0"/>
              <a:t>) </a:t>
            </a:r>
            <a:r>
              <a:rPr lang="es-ES" dirty="0" smtClean="0"/>
              <a:t>son los </a:t>
            </a:r>
            <a:r>
              <a:rPr lang="es-ES" dirty="0"/>
              <a:t>nombres de las columnas</a:t>
            </a:r>
            <a:r>
              <a:rPr lang="es-E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83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Los términos del Darwin </a:t>
            </a:r>
            <a:r>
              <a:rPr lang="es-ES" dirty="0"/>
              <a:t>Core (</a:t>
            </a:r>
            <a:r>
              <a:rPr lang="es-ES" dirty="0" err="1"/>
              <a:t>DwC</a:t>
            </a:r>
            <a:r>
              <a:rPr lang="es-ES" dirty="0"/>
              <a:t>) </a:t>
            </a:r>
            <a:r>
              <a:rPr lang="es-ES" dirty="0" smtClean="0"/>
              <a:t>son los </a:t>
            </a:r>
            <a:r>
              <a:rPr lang="es-ES" dirty="0"/>
              <a:t>nombres de las columnas</a:t>
            </a:r>
            <a:r>
              <a:rPr lang="es-ES" dirty="0" smtClean="0"/>
              <a:t>.</a:t>
            </a:r>
          </a:p>
          <a:p>
            <a:pPr marL="0" indent="0" algn="ctr">
              <a:buNone/>
            </a:pPr>
            <a:r>
              <a:rPr lang="es-ES" dirty="0" smtClean="0"/>
              <a:t>¿Cuántos hay?</a:t>
            </a:r>
          </a:p>
          <a:p>
            <a:pPr marL="0" indent="0" algn="ctr">
              <a:buNone/>
            </a:pPr>
            <a:r>
              <a:rPr lang="es-ES" dirty="0"/>
              <a:t>¿Cuáles son</a:t>
            </a:r>
            <a:r>
              <a:rPr lang="es-ES" dirty="0" smtClean="0"/>
              <a:t>?</a:t>
            </a:r>
          </a:p>
          <a:p>
            <a:pPr marL="0" indent="0" algn="ctr">
              <a:buNone/>
            </a:pPr>
            <a:r>
              <a:rPr lang="es-ES" dirty="0" smtClean="0"/>
              <a:t>¿Qué significan?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77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37" y="1423556"/>
            <a:ext cx="9804926" cy="4618470"/>
          </a:xfrm>
          <a:prstGeom prst="rect">
            <a:avLst/>
          </a:prstGeom>
        </p:spPr>
      </p:pic>
      <p:sp>
        <p:nvSpPr>
          <p:cNvPr id="7" name="Botón de acción: Información 6">
            <a:hlinkClick r:id="rId4" highlightClick="1"/>
          </p:cNvPr>
          <p:cNvSpPr/>
          <p:nvPr/>
        </p:nvSpPr>
        <p:spPr>
          <a:xfrm>
            <a:off x="10977230" y="148107"/>
            <a:ext cx="1055915" cy="1164771"/>
          </a:xfrm>
          <a:prstGeom prst="actionButtonInformat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8" descr="Mano Clic Aquí PNG transparente - Stick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5305">
            <a:off x="11217589" y="1141778"/>
            <a:ext cx="860538" cy="8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39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Los términos del Darwin </a:t>
            </a:r>
            <a:r>
              <a:rPr lang="es-ES" dirty="0"/>
              <a:t>Core (</a:t>
            </a:r>
            <a:r>
              <a:rPr lang="es-ES" dirty="0" err="1"/>
              <a:t>DwC</a:t>
            </a:r>
            <a:r>
              <a:rPr lang="es-ES" dirty="0"/>
              <a:t>) </a:t>
            </a:r>
            <a:r>
              <a:rPr lang="es-ES" dirty="0" smtClean="0"/>
              <a:t>son los </a:t>
            </a:r>
            <a:r>
              <a:rPr lang="es-ES" dirty="0"/>
              <a:t>nombres de las columnas</a:t>
            </a:r>
            <a:r>
              <a:rPr lang="es-ES" dirty="0" smtClean="0"/>
              <a:t>.</a:t>
            </a:r>
          </a:p>
          <a:p>
            <a:pPr marL="0" indent="0" algn="ctr">
              <a:buNone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¿Cuántos hay?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¿Cuáles son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¿Qué significan?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s-ES" dirty="0" smtClean="0"/>
              <a:t>¿Debemos usar todos?</a:t>
            </a:r>
          </a:p>
        </p:txBody>
      </p:sp>
    </p:spTree>
    <p:extLst>
      <p:ext uri="{BB962C8B-B14F-4D97-AF65-F5344CB8AC3E}">
        <p14:creationId xmlns:p14="http://schemas.microsoft.com/office/powerpoint/2010/main" val="129563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Nuestro objetivo: Calidad de datos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ES" b="1" dirty="0" smtClean="0"/>
              <a:t> Fiabilidad </a:t>
            </a:r>
            <a:r>
              <a:rPr lang="es-ES" dirty="0" smtClean="0"/>
              <a:t>de los datos públicos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b="1" dirty="0" smtClean="0"/>
              <a:t> Ciencia abierta y reproducible </a:t>
            </a:r>
          </a:p>
          <a:p>
            <a:endParaRPr lang="es-ES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062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ln>
            <a:solidFill>
              <a:schemeClr val="accent6">
                <a:lumMod val="5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Los términos del Darwin </a:t>
            </a:r>
            <a:r>
              <a:rPr lang="es-ES" dirty="0"/>
              <a:t>Core (</a:t>
            </a:r>
            <a:r>
              <a:rPr lang="es-ES" dirty="0" err="1"/>
              <a:t>DwC</a:t>
            </a:r>
            <a:r>
              <a:rPr lang="es-ES" dirty="0"/>
              <a:t>) </a:t>
            </a:r>
            <a:r>
              <a:rPr lang="es-ES" dirty="0" smtClean="0"/>
              <a:t>son los </a:t>
            </a:r>
            <a:r>
              <a:rPr lang="es-ES" dirty="0"/>
              <a:t>nombres de las columnas</a:t>
            </a:r>
            <a:r>
              <a:rPr lang="es-ES" dirty="0" smtClean="0"/>
              <a:t>.</a:t>
            </a:r>
          </a:p>
          <a:p>
            <a:pPr marL="0" indent="0" algn="ctr">
              <a:buNone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¿Cuántos hay?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¿Cuáles son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¿Qué significan?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s-ES" dirty="0" smtClean="0"/>
              <a:t>¿Debemos usar todos?</a:t>
            </a:r>
          </a:p>
          <a:p>
            <a:pPr marL="0" indent="0" algn="ctr">
              <a:buNone/>
            </a:pPr>
            <a:r>
              <a:rPr lang="es-ES" dirty="0" smtClean="0">
                <a:solidFill>
                  <a:srgbClr val="C00000"/>
                </a:solidFill>
              </a:rPr>
              <a:t>OBLIGATORIOS</a:t>
            </a:r>
            <a:r>
              <a:rPr lang="es-ES" dirty="0" smtClean="0"/>
              <a:t> / </a:t>
            </a:r>
            <a:r>
              <a:rPr lang="es-ES" dirty="0" smtClean="0">
                <a:solidFill>
                  <a:schemeClr val="accent4">
                    <a:lumMod val="75000"/>
                  </a:schemeClr>
                </a:solidFill>
              </a:rPr>
              <a:t>RECOMENDADOS</a:t>
            </a:r>
            <a:r>
              <a:rPr lang="es-ES" dirty="0" smtClean="0"/>
              <a:t> / </a:t>
            </a:r>
            <a:r>
              <a:rPr lang="es-ES" dirty="0" smtClean="0">
                <a:solidFill>
                  <a:schemeClr val="accent6">
                    <a:lumMod val="50000"/>
                  </a:schemeClr>
                </a:solidFill>
              </a:rPr>
              <a:t>OPCIONALES</a:t>
            </a:r>
          </a:p>
        </p:txBody>
      </p:sp>
    </p:spTree>
    <p:extLst>
      <p:ext uri="{BB962C8B-B14F-4D97-AF65-F5344CB8AC3E}">
        <p14:creationId xmlns:p14="http://schemas.microsoft.com/office/powerpoint/2010/main" val="379112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1" y="1825625"/>
            <a:ext cx="10892698" cy="38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1" y="1825625"/>
            <a:ext cx="10892698" cy="3852398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3585411" y="3850106"/>
            <a:ext cx="7411452" cy="4692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/>
          <p:cNvSpPr txBox="1"/>
          <p:nvPr/>
        </p:nvSpPr>
        <p:spPr>
          <a:xfrm>
            <a:off x="2073442" y="3900056"/>
            <a:ext cx="231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~50 campos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82604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1" y="1825625"/>
            <a:ext cx="10892698" cy="3852398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3549317" y="4304646"/>
            <a:ext cx="7411452" cy="4692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/>
          <p:cNvSpPr txBox="1"/>
          <p:nvPr/>
        </p:nvSpPr>
        <p:spPr>
          <a:xfrm>
            <a:off x="2001254" y="4388486"/>
            <a:ext cx="231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~150 campos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5183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Los términos del Darwin </a:t>
            </a:r>
            <a:r>
              <a:rPr lang="es-ES" dirty="0"/>
              <a:t>Core (</a:t>
            </a:r>
            <a:r>
              <a:rPr lang="es-ES" dirty="0" err="1"/>
              <a:t>DwC</a:t>
            </a:r>
            <a:r>
              <a:rPr lang="es-ES" dirty="0"/>
              <a:t>) </a:t>
            </a:r>
            <a:r>
              <a:rPr lang="es-ES" dirty="0" smtClean="0"/>
              <a:t>son los </a:t>
            </a:r>
            <a:r>
              <a:rPr lang="es-ES" dirty="0"/>
              <a:t>nombres de las columnas</a:t>
            </a:r>
            <a:r>
              <a:rPr lang="es-ES" dirty="0" smtClean="0"/>
              <a:t>.</a:t>
            </a:r>
          </a:p>
          <a:p>
            <a:pPr marL="0" indent="0" algn="ctr">
              <a:buNone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¿Cuántos hay?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¿Cuáles son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¿Qué significan?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¿Debemos usar todos?</a:t>
            </a:r>
          </a:p>
          <a:p>
            <a:pPr marL="0" indent="0" algn="ctr">
              <a:buNone/>
            </a:pPr>
            <a:r>
              <a:rPr lang="es-ES" dirty="0" smtClean="0"/>
              <a:t>¿Cuáles son los imprescindibles?</a:t>
            </a:r>
          </a:p>
        </p:txBody>
      </p:sp>
    </p:spTree>
    <p:extLst>
      <p:ext uri="{BB962C8B-B14F-4D97-AF65-F5344CB8AC3E}">
        <p14:creationId xmlns:p14="http://schemas.microsoft.com/office/powerpoint/2010/main" val="35659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45489"/>
            <a:ext cx="10515600" cy="3931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u="sng" dirty="0" smtClean="0"/>
              <a:t>Campos </a:t>
            </a:r>
            <a:r>
              <a:rPr lang="en-GB" b="1" u="sng" dirty="0" err="1" smtClean="0"/>
              <a:t>requeridos</a:t>
            </a:r>
            <a:endParaRPr lang="en-GB" b="1" u="sng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 occurrenceID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 </a:t>
            </a:r>
            <a:r>
              <a:rPr lang="en-GB" dirty="0" err="1" smtClean="0"/>
              <a:t>basisOfRecord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 </a:t>
            </a:r>
            <a:r>
              <a:rPr lang="en-GB" dirty="0" err="1" smtClean="0"/>
              <a:t>scientificName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 </a:t>
            </a:r>
            <a:r>
              <a:rPr lang="en-GB" dirty="0" err="1" smtClean="0"/>
              <a:t>eventDate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767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smtClean="0"/>
              <a:t>Darwin Core (DwC)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45489"/>
            <a:ext cx="10515600" cy="3931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u="sng" dirty="0" smtClean="0">
                <a:solidFill>
                  <a:schemeClr val="bg2">
                    <a:lumMod val="75000"/>
                  </a:schemeClr>
                </a:solidFill>
              </a:rPr>
              <a:t>Campos </a:t>
            </a:r>
            <a:r>
              <a:rPr lang="en-GB" b="1" u="sng" dirty="0" err="1" smtClean="0">
                <a:solidFill>
                  <a:schemeClr val="bg2">
                    <a:lumMod val="75000"/>
                  </a:schemeClr>
                </a:solidFill>
              </a:rPr>
              <a:t>requeridos</a:t>
            </a:r>
            <a:endParaRPr lang="en-GB" b="1" u="sng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 occurrenceID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bg2">
                    <a:lumMod val="75000"/>
                  </a:schemeClr>
                </a:solidFill>
              </a:rPr>
              <a:t>basisOfRecord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bg2">
                    <a:lumMod val="75000"/>
                  </a:schemeClr>
                </a:solidFill>
              </a:rPr>
              <a:t>scientificName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bg2">
                    <a:lumMod val="75000"/>
                  </a:schemeClr>
                </a:solidFill>
              </a:rPr>
              <a:t>eventDate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ángulo 3"/>
          <p:cNvSpPr/>
          <p:nvPr/>
        </p:nvSpPr>
        <p:spPr>
          <a:xfrm>
            <a:off x="5717893" y="1840376"/>
            <a:ext cx="777818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u="sng" dirty="0"/>
              <a:t>Campos </a:t>
            </a:r>
            <a:r>
              <a:rPr lang="en-GB" sz="2800" b="1" u="sng" dirty="0" err="1"/>
              <a:t>DwC</a:t>
            </a:r>
            <a:r>
              <a:rPr lang="en-GB" sz="2800" b="1" u="sng" dirty="0"/>
              <a:t> </a:t>
            </a:r>
            <a:r>
              <a:rPr lang="en-GB" sz="2800" b="1" u="sng" dirty="0" err="1"/>
              <a:t>recomendados</a:t>
            </a:r>
            <a:endParaRPr lang="en-GB" sz="2800" b="1" u="sng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taxonRank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kingdom - y </a:t>
            </a:r>
            <a:r>
              <a:rPr lang="en-GB" sz="2800" dirty="0" err="1" smtClean="0"/>
              <a:t>otras</a:t>
            </a:r>
            <a:r>
              <a:rPr lang="en-GB" sz="2800" dirty="0" smtClean="0"/>
              <a:t> </a:t>
            </a:r>
            <a:r>
              <a:rPr lang="en-GB" sz="2800" dirty="0" err="1" smtClean="0"/>
              <a:t>taxonomías</a:t>
            </a:r>
            <a:r>
              <a:rPr lang="en-GB" sz="2800" dirty="0" smtClean="0"/>
              <a:t> </a:t>
            </a:r>
            <a:r>
              <a:rPr lang="en-GB" sz="2800" dirty="0" err="1" smtClean="0"/>
              <a:t>superiores</a:t>
            </a:r>
            <a:endParaRPr lang="en-GB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</a:t>
            </a:r>
            <a:r>
              <a:rPr lang="en-GB" sz="2800" dirty="0" err="1"/>
              <a:t>decimalLatitude</a:t>
            </a:r>
            <a:r>
              <a:rPr lang="en-GB" sz="2800" dirty="0"/>
              <a:t> &amp; decimalLongitude </a:t>
            </a:r>
            <a:endParaRPr lang="en-GB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</a:t>
            </a:r>
            <a:r>
              <a:rPr lang="en-GB" sz="2800" dirty="0" err="1" smtClean="0"/>
              <a:t>geodeticDatum</a:t>
            </a:r>
            <a:r>
              <a:rPr lang="en-GB" sz="2800" dirty="0"/>
              <a:t>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</a:t>
            </a:r>
            <a:r>
              <a:rPr lang="en-GB" sz="2800" dirty="0" err="1"/>
              <a:t>countryCode</a:t>
            </a:r>
            <a:endParaRPr lang="en-GB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</a:t>
            </a:r>
            <a:r>
              <a:rPr lang="en-GB" sz="2800" dirty="0" err="1"/>
              <a:t>individualCount</a:t>
            </a:r>
            <a:r>
              <a:rPr lang="en-GB" sz="2800" dirty="0"/>
              <a:t> / </a:t>
            </a:r>
            <a:r>
              <a:rPr lang="en-GB" sz="2800" dirty="0" err="1"/>
              <a:t>organismQuantity</a:t>
            </a:r>
            <a:r>
              <a:rPr lang="en-GB" sz="2800" dirty="0"/>
              <a:t> </a:t>
            </a:r>
            <a:endParaRPr lang="en-GB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</a:t>
            </a:r>
            <a:r>
              <a:rPr lang="en-GB" sz="2800" dirty="0" err="1" smtClean="0"/>
              <a:t>organismQuantityType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6177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319" y="2048718"/>
            <a:ext cx="11447361" cy="120376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sz="3600" dirty="0" smtClean="0"/>
              <a:t>No tenéis </a:t>
            </a:r>
            <a:r>
              <a:rPr lang="es-ES" sz="3600" dirty="0"/>
              <a:t>que saber qué significan todos</a:t>
            </a:r>
            <a:r>
              <a:rPr lang="es-ES" sz="3600" dirty="0" smtClean="0"/>
              <a:t>. </a:t>
            </a:r>
          </a:p>
          <a:p>
            <a:pPr marL="0" indent="0" algn="ctr">
              <a:buNone/>
            </a:pPr>
            <a:r>
              <a:rPr lang="es-ES" sz="3600" dirty="0" smtClean="0"/>
              <a:t>Tenéis que </a:t>
            </a:r>
            <a:r>
              <a:rPr lang="es-ES" sz="3600" dirty="0"/>
              <a:t>saber </a:t>
            </a:r>
            <a:r>
              <a:rPr lang="es-ES" sz="3600" dirty="0" smtClean="0"/>
              <a:t>dónde </a:t>
            </a:r>
            <a:r>
              <a:rPr lang="es-ES" sz="3600" dirty="0"/>
              <a:t>encontrar lo que significa cada uno</a:t>
            </a:r>
          </a:p>
          <a:p>
            <a:pPr marL="0" indent="0" algn="ctr">
              <a:buNone/>
            </a:pPr>
            <a:endParaRPr lang="es-ES" sz="3600" b="1" dirty="0" smtClean="0"/>
          </a:p>
          <a:p>
            <a:pPr marL="0" indent="0">
              <a:buNone/>
            </a:pPr>
            <a:r>
              <a:rPr lang="es-ES" sz="3600" b="1" dirty="0" smtClean="0"/>
              <a:t>Guía de términos:</a:t>
            </a:r>
            <a:endParaRPr lang="en-GB" sz="3600" b="1" dirty="0" smtClean="0"/>
          </a:p>
        </p:txBody>
      </p:sp>
      <p:pic>
        <p:nvPicPr>
          <p:cNvPr id="3074" name="Picture 2" descr="The Mandalorian: Si existe un Baby Yoda… ¿es qué Yoda ha tenido sexo?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103" y="3350016"/>
            <a:ext cx="2990126" cy="29963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ano Clic Aquí PNG transparente - Stick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92656">
            <a:off x="4158487" y="4844153"/>
            <a:ext cx="952339" cy="95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93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9303" y="2225463"/>
            <a:ext cx="3958540" cy="327251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sz="3600" dirty="0" smtClean="0"/>
              <a:t>Y así sabremos cómo escribir la fecha en la que cogí mi dato en el campo:</a:t>
            </a:r>
            <a:endParaRPr lang="en-GB" sz="3600" dirty="0"/>
          </a:p>
        </p:txBody>
      </p:sp>
      <p:pic>
        <p:nvPicPr>
          <p:cNvPr id="3074" name="Picture 2" descr="https://imgs.xkcd.com/comics/iso_86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693" y="365124"/>
            <a:ext cx="4856887" cy="56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68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9303" y="2225463"/>
            <a:ext cx="3958540" cy="327251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sz="3600" dirty="0" smtClean="0"/>
              <a:t>Y así sabremos cómo escribir la fecha en la que cogí mi dato en el campo:</a:t>
            </a:r>
            <a:endParaRPr lang="en-GB" sz="3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4414" t="15827" r="3478" b="3703"/>
          <a:stretch/>
        </p:blipFill>
        <p:spPr>
          <a:xfrm>
            <a:off x="5878286" y="1364342"/>
            <a:ext cx="6001879" cy="46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3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Nuestro objetivo: Calidad de datos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ES" b="1" dirty="0" smtClean="0">
                <a:solidFill>
                  <a:schemeClr val="bg2">
                    <a:lumMod val="75000"/>
                  </a:schemeClr>
                </a:solidFill>
              </a:rPr>
              <a:t> Fiabilidad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de los datos públicos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b="1" dirty="0" smtClean="0">
                <a:solidFill>
                  <a:schemeClr val="bg2">
                    <a:lumMod val="75000"/>
                  </a:schemeClr>
                </a:solidFill>
              </a:rPr>
              <a:t> Ciencia abierta y reproducible </a:t>
            </a:r>
          </a:p>
          <a:p>
            <a:endParaRPr lang="es-ES" b="1" dirty="0"/>
          </a:p>
          <a:p>
            <a:pPr marL="0" indent="0">
              <a:buNone/>
            </a:pPr>
            <a:endParaRPr lang="es-E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 Hacer y detallar un proceso de limpieza y validación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 Correcciones y descartes de datos</a:t>
            </a:r>
            <a:r>
              <a:rPr lang="es-ES" dirty="0"/>
              <a:t> </a:t>
            </a:r>
            <a:r>
              <a:rPr lang="es-ES" b="1" dirty="0" smtClean="0"/>
              <a:t>= tiempo + personal + recursos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308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2527621" y="2639027"/>
            <a:ext cx="7136757" cy="1203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4000" b="1" smtClean="0"/>
              <a:t>Ya tenemos nuestros archivos de registros preparados…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409794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r>
              <a:rPr lang="en-GB" b="1" dirty="0" smtClean="0"/>
              <a:t> (EML)</a:t>
            </a:r>
            <a:endParaRPr lang="en-GB" b="1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3682312" y="2506662"/>
            <a:ext cx="5099223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3200" b="1" dirty="0" smtClean="0"/>
              <a:t>12 </a:t>
            </a:r>
            <a:r>
              <a:rPr lang="en-GB" sz="3200" b="1" dirty="0" err="1"/>
              <a:t>formularios</a:t>
            </a:r>
            <a:r>
              <a:rPr lang="en-GB" sz="3200" b="1" dirty="0"/>
              <a:t> </a:t>
            </a:r>
            <a:r>
              <a:rPr lang="en-GB" sz="3200" dirty="0"/>
              <a:t>de </a:t>
            </a:r>
            <a:r>
              <a:rPr lang="en-GB" sz="3200" dirty="0" err="1"/>
              <a:t>metadatos</a:t>
            </a:r>
            <a:r>
              <a:rPr lang="en-GB" sz="3200" dirty="0"/>
              <a:t> </a:t>
            </a:r>
            <a:r>
              <a:rPr lang="en-GB" sz="3200" dirty="0" err="1"/>
              <a:t>diferentes</a:t>
            </a:r>
            <a:r>
              <a:rPr lang="en-GB" sz="3200" dirty="0"/>
              <a:t> que </a:t>
            </a:r>
            <a:r>
              <a:rPr lang="en-GB" sz="3200" dirty="0" err="1"/>
              <a:t>organizan</a:t>
            </a:r>
            <a:r>
              <a:rPr lang="en-GB" sz="3200" dirty="0"/>
              <a:t> </a:t>
            </a:r>
            <a:r>
              <a:rPr lang="en-GB" sz="3200" dirty="0" err="1"/>
              <a:t>lógicamente</a:t>
            </a:r>
            <a:r>
              <a:rPr lang="en-GB" sz="3200" dirty="0"/>
              <a:t> el </a:t>
            </a:r>
            <a:r>
              <a:rPr lang="en-GB" sz="3200" dirty="0" err="1"/>
              <a:t>ingreso</a:t>
            </a:r>
            <a:r>
              <a:rPr lang="en-GB" sz="3200" dirty="0"/>
              <a:t> de </a:t>
            </a:r>
            <a:r>
              <a:rPr lang="en-GB" sz="3200" dirty="0" err="1"/>
              <a:t>metadatos</a:t>
            </a:r>
            <a:endParaRPr lang="en-GB" sz="4000" b="1" dirty="0"/>
          </a:p>
        </p:txBody>
      </p:sp>
      <p:pic>
        <p:nvPicPr>
          <p:cNvPr id="7" name="Picture 2" descr="File:Traumatized Mr. Incredible meme 3.jpg - Meming Wik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78" r="52667"/>
          <a:stretch/>
        </p:blipFill>
        <p:spPr bwMode="auto">
          <a:xfrm>
            <a:off x="1309816" y="2503517"/>
            <a:ext cx="2098459" cy="217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9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r>
              <a:rPr lang="en-GB" b="1" dirty="0" smtClean="0"/>
              <a:t> (EML)</a:t>
            </a:r>
            <a:endParaRPr lang="en-GB" b="1" dirty="0"/>
          </a:p>
        </p:txBody>
      </p:sp>
      <p:sp>
        <p:nvSpPr>
          <p:cNvPr id="4" name="Rectángulo 3"/>
          <p:cNvSpPr/>
          <p:nvPr/>
        </p:nvSpPr>
        <p:spPr>
          <a:xfrm>
            <a:off x="3785507" y="2917745"/>
            <a:ext cx="4620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/>
              <a:t>12 </a:t>
            </a:r>
            <a:r>
              <a:rPr lang="en-GB" sz="3600" b="1" dirty="0" err="1"/>
              <a:t>formularios</a:t>
            </a:r>
            <a:r>
              <a:rPr lang="en-GB" sz="3600" b="1" dirty="0"/>
              <a:t> </a:t>
            </a:r>
            <a:endParaRPr lang="en-GB" sz="3600" dirty="0"/>
          </a:p>
        </p:txBody>
      </p:sp>
      <p:pic>
        <p:nvPicPr>
          <p:cNvPr id="12290" name="Picture 2" descr="File:Traumatized Mr. Incredible meme 3.jpg - Meming Wik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3" t="31805"/>
          <a:stretch/>
        </p:blipFill>
        <p:spPr bwMode="auto">
          <a:xfrm>
            <a:off x="7052580" y="2234343"/>
            <a:ext cx="2707820" cy="26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65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771712"/>
            <a:ext cx="5693781" cy="4687747"/>
          </a:xfrm>
        </p:spPr>
        <p:txBody>
          <a:bodyPr>
            <a:noAutofit/>
          </a:bodyPr>
          <a:lstStyle/>
          <a:p>
            <a:r>
              <a:rPr lang="en-GB" dirty="0"/>
              <a:t>Basic Metadata</a:t>
            </a:r>
          </a:p>
          <a:p>
            <a:r>
              <a:rPr lang="en-GB" dirty="0"/>
              <a:t>Geographic Coverage</a:t>
            </a:r>
          </a:p>
          <a:p>
            <a:r>
              <a:rPr lang="en-GB" dirty="0"/>
              <a:t>Taxonomic Coverage</a:t>
            </a:r>
          </a:p>
          <a:p>
            <a:r>
              <a:rPr lang="en-GB" dirty="0"/>
              <a:t>Temporal Coverage</a:t>
            </a:r>
          </a:p>
          <a:p>
            <a:r>
              <a:rPr lang="en-GB" dirty="0"/>
              <a:t>Other Keywords</a:t>
            </a:r>
          </a:p>
          <a:p>
            <a:r>
              <a:rPr lang="en-GB" dirty="0"/>
              <a:t>Associated </a:t>
            </a:r>
            <a:r>
              <a:rPr lang="en-GB" dirty="0" smtClean="0"/>
              <a:t>Parties</a:t>
            </a:r>
            <a:endParaRPr lang="en-GB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096000" y="1771712"/>
            <a:ext cx="5849074" cy="4687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Project Data</a:t>
            </a:r>
          </a:p>
          <a:p>
            <a:r>
              <a:rPr lang="en-GB" dirty="0"/>
              <a:t>Sampling Methods</a:t>
            </a:r>
          </a:p>
          <a:p>
            <a:r>
              <a:rPr lang="en-GB" dirty="0"/>
              <a:t>Citations</a:t>
            </a:r>
          </a:p>
          <a:p>
            <a:r>
              <a:rPr lang="en-GB" dirty="0"/>
              <a:t>Collection Data</a:t>
            </a:r>
          </a:p>
          <a:p>
            <a:r>
              <a:rPr lang="en-GB" dirty="0"/>
              <a:t>Physical Data</a:t>
            </a:r>
          </a:p>
          <a:p>
            <a:r>
              <a:rPr lang="en-GB" dirty="0"/>
              <a:t>Additional Metadata</a:t>
            </a:r>
          </a:p>
        </p:txBody>
      </p:sp>
    </p:spTree>
    <p:extLst>
      <p:ext uri="{BB962C8B-B14F-4D97-AF65-F5344CB8AC3E}">
        <p14:creationId xmlns:p14="http://schemas.microsoft.com/office/powerpoint/2010/main" val="309964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Integrated Publishing Toolkit (IPT)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</a:t>
            </a:r>
            <a:r>
              <a:rPr lang="es-ES" dirty="0" smtClean="0"/>
              <a:t>plicación </a:t>
            </a:r>
            <a:r>
              <a:rPr lang="es-ES" dirty="0"/>
              <a:t>web de código abierto, disponible de forma gratuita, que facilita compartir </a:t>
            </a:r>
            <a:r>
              <a:rPr lang="es-ES" dirty="0" smtClean="0"/>
              <a:t>información </a:t>
            </a:r>
            <a:r>
              <a:rPr lang="es-ES" dirty="0"/>
              <a:t>sobre biodiversidad</a:t>
            </a:r>
            <a:endParaRPr lang="en-GB" dirty="0"/>
          </a:p>
        </p:txBody>
      </p:sp>
      <p:pic>
        <p:nvPicPr>
          <p:cNvPr id="2052" name="Picture 4" descr="Integrated Publishing Toolkit (IPT) - Swedish Biodiversity Data  Infrastruc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8"/>
          <a:stretch/>
        </p:blipFill>
        <p:spPr bwMode="auto">
          <a:xfrm>
            <a:off x="1890533" y="2730328"/>
            <a:ext cx="7894890" cy="330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71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771712"/>
            <a:ext cx="5693781" cy="4687747"/>
          </a:xfrm>
        </p:spPr>
        <p:txBody>
          <a:bodyPr>
            <a:noAutofit/>
          </a:bodyPr>
          <a:lstStyle/>
          <a:p>
            <a:r>
              <a:rPr lang="en-GB" dirty="0"/>
              <a:t>Basic </a:t>
            </a:r>
            <a:r>
              <a:rPr lang="en-GB" dirty="0" smtClean="0"/>
              <a:t>Metadata</a:t>
            </a:r>
            <a:endParaRPr lang="en-GB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096000" y="1771712"/>
            <a:ext cx="5849074" cy="4687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Project Data</a:t>
            </a:r>
          </a:p>
          <a:p>
            <a:r>
              <a:rPr lang="en-GB" dirty="0"/>
              <a:t>Sampling Methods</a:t>
            </a:r>
          </a:p>
          <a:p>
            <a:r>
              <a:rPr lang="en-GB" dirty="0"/>
              <a:t>Citations</a:t>
            </a:r>
          </a:p>
          <a:p>
            <a:r>
              <a:rPr lang="en-GB" dirty="0"/>
              <a:t>Collection Data</a:t>
            </a:r>
          </a:p>
          <a:p>
            <a:r>
              <a:rPr lang="en-GB" dirty="0"/>
              <a:t>Physical Data</a:t>
            </a:r>
          </a:p>
          <a:p>
            <a:r>
              <a:rPr lang="en-GB" dirty="0"/>
              <a:t>Additional Metadata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671" y="1320174"/>
            <a:ext cx="7600967" cy="532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9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5693781" cy="4687747"/>
          </a:xfrm>
        </p:spPr>
        <p:txBody>
          <a:bodyPr>
            <a:noAutofit/>
          </a:bodyPr>
          <a:lstStyle/>
          <a:p>
            <a:r>
              <a:rPr lang="es-ES" sz="3200" dirty="0"/>
              <a:t>Conjunto de datos (Recurso</a:t>
            </a:r>
            <a:r>
              <a:rPr lang="es-ES" sz="3200" dirty="0" smtClean="0"/>
              <a:t>)</a:t>
            </a:r>
          </a:p>
          <a:p>
            <a:pPr lvl="1"/>
            <a:r>
              <a:rPr lang="es-ES" sz="2800" dirty="0" smtClean="0"/>
              <a:t>Título</a:t>
            </a:r>
          </a:p>
          <a:p>
            <a:pPr lvl="1"/>
            <a:r>
              <a:rPr lang="es-ES" sz="2800" dirty="0" err="1" smtClean="0"/>
              <a:t>Abstract</a:t>
            </a:r>
            <a:endParaRPr lang="es-ES" sz="2800" dirty="0" smtClean="0"/>
          </a:p>
          <a:p>
            <a:pPr lvl="1"/>
            <a:r>
              <a:rPr lang="es-ES" sz="2800" dirty="0" smtClean="0"/>
              <a:t>Creadores /contacto</a:t>
            </a:r>
          </a:p>
          <a:p>
            <a:pPr lvl="1"/>
            <a:r>
              <a:rPr lang="es-ES" sz="2800" dirty="0" smtClean="0"/>
              <a:t>Idioma</a:t>
            </a:r>
          </a:p>
          <a:p>
            <a:pPr lvl="1"/>
            <a:r>
              <a:rPr lang="es-ES" sz="2800" dirty="0" smtClean="0"/>
              <a:t>Fecha de publicación</a:t>
            </a:r>
          </a:p>
          <a:p>
            <a:pPr lvl="1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800" y="1269593"/>
            <a:ext cx="6502199" cy="539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1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5693781" cy="4687747"/>
          </a:xfrm>
        </p:spPr>
        <p:txBody>
          <a:bodyPr>
            <a:noAutofit/>
          </a:bodyPr>
          <a:lstStyle/>
          <a:p>
            <a:r>
              <a:rPr lang="es-ES" sz="3200" dirty="0" smtClean="0"/>
              <a:t>Proyecto</a:t>
            </a:r>
          </a:p>
          <a:p>
            <a:pPr lvl="1"/>
            <a:r>
              <a:rPr lang="es-ES" sz="2800" dirty="0" smtClean="0"/>
              <a:t>Personal </a:t>
            </a:r>
            <a:r>
              <a:rPr lang="es-ES" sz="2800" dirty="0"/>
              <a:t>del </a:t>
            </a:r>
            <a:r>
              <a:rPr lang="es-ES" sz="2800" dirty="0" smtClean="0"/>
              <a:t>proyecto</a:t>
            </a:r>
          </a:p>
          <a:p>
            <a:pPr lvl="1"/>
            <a:r>
              <a:rPr lang="es-ES" sz="2800" dirty="0" smtClean="0"/>
              <a:t>Financiación </a:t>
            </a:r>
          </a:p>
          <a:p>
            <a:pPr lvl="1"/>
            <a:r>
              <a:rPr lang="es-ES" sz="2800" dirty="0"/>
              <a:t>Á</a:t>
            </a:r>
            <a:r>
              <a:rPr lang="es-ES" sz="2800" dirty="0" smtClean="0"/>
              <a:t>rea </a:t>
            </a:r>
            <a:r>
              <a:rPr lang="es-ES" sz="2800" dirty="0"/>
              <a:t>de </a:t>
            </a:r>
            <a:r>
              <a:rPr lang="es-ES" sz="2800" dirty="0" smtClean="0"/>
              <a:t>estudio </a:t>
            </a:r>
          </a:p>
          <a:p>
            <a:pPr lvl="1"/>
            <a:r>
              <a:rPr lang="es-ES" sz="2800" dirty="0" smtClean="0"/>
              <a:t>Diseño </a:t>
            </a:r>
            <a:r>
              <a:rPr lang="es-ES" sz="2800" dirty="0"/>
              <a:t>del proyecto </a:t>
            </a:r>
          </a:p>
          <a:p>
            <a:pPr lvl="1"/>
            <a:r>
              <a:rPr lang="es-ES" sz="2800" dirty="0" smtClean="0"/>
              <a:t>Proyectos </a:t>
            </a:r>
            <a:r>
              <a:rPr lang="es-ES" sz="2800" dirty="0"/>
              <a:t>relacionados</a:t>
            </a:r>
            <a:endParaRPr lang="es-ES" sz="2800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450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624596" cy="4687747"/>
          </a:xfrm>
        </p:spPr>
        <p:txBody>
          <a:bodyPr>
            <a:noAutofit/>
          </a:bodyPr>
          <a:lstStyle/>
          <a:p>
            <a:r>
              <a:rPr lang="es-ES" sz="3200" dirty="0"/>
              <a:t>Personas y </a:t>
            </a:r>
            <a:r>
              <a:rPr lang="es-ES" sz="3200" dirty="0" smtClean="0"/>
              <a:t>organizaciones que hayan participado</a:t>
            </a:r>
          </a:p>
          <a:p>
            <a:r>
              <a:rPr lang="es-ES" sz="3200" dirty="0"/>
              <a:t>Conjunto de palabras </a:t>
            </a:r>
            <a:r>
              <a:rPr lang="es-ES" sz="3200" dirty="0" smtClean="0"/>
              <a:t>clave</a:t>
            </a:r>
          </a:p>
          <a:p>
            <a:r>
              <a:rPr lang="en-GB" sz="3200" dirty="0" err="1"/>
              <a:t>Métodos</a:t>
            </a:r>
            <a:r>
              <a:rPr lang="en-GB" sz="3200" dirty="0"/>
              <a:t> de </a:t>
            </a:r>
            <a:r>
              <a:rPr lang="en-GB" sz="3200" dirty="0" err="1" smtClean="0"/>
              <a:t>muestreo</a:t>
            </a:r>
            <a:r>
              <a:rPr lang="en-GB" sz="3200" dirty="0" smtClean="0"/>
              <a:t> ~ </a:t>
            </a:r>
            <a:r>
              <a:rPr lang="es-ES" sz="3200" dirty="0" smtClean="0"/>
              <a:t>sección </a:t>
            </a:r>
            <a:r>
              <a:rPr lang="es-ES" sz="3200" dirty="0"/>
              <a:t>de métodos de un artículo científico</a:t>
            </a:r>
            <a:endParaRPr lang="en-GB" sz="3200" dirty="0"/>
          </a:p>
          <a:p>
            <a:r>
              <a:rPr lang="en-GB" sz="3200" dirty="0" err="1"/>
              <a:t>Datos</a:t>
            </a:r>
            <a:r>
              <a:rPr lang="en-GB" sz="3200" dirty="0"/>
              <a:t> del </a:t>
            </a:r>
            <a:r>
              <a:rPr lang="en-GB" sz="3200" dirty="0" err="1"/>
              <a:t>proyecto</a:t>
            </a:r>
            <a:endParaRPr lang="en-GB" sz="3200" dirty="0"/>
          </a:p>
          <a:p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003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R</a:t>
            </a:r>
            <a:r>
              <a:rPr lang="es-ES" b="1" dirty="0" smtClean="0"/>
              <a:t>egistro biológico: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i="1" dirty="0"/>
              <a:t>‘</a:t>
            </a:r>
            <a:r>
              <a:rPr lang="en-GB" i="1" dirty="0" err="1"/>
              <a:t>Información</a:t>
            </a:r>
            <a:r>
              <a:rPr lang="en-GB" i="1" dirty="0"/>
              <a:t> de que un </a:t>
            </a:r>
            <a:r>
              <a:rPr lang="en-GB" i="1" dirty="0" err="1"/>
              <a:t>determinado</a:t>
            </a:r>
            <a:r>
              <a:rPr lang="en-GB" i="1" dirty="0"/>
              <a:t> taxon (‘</a:t>
            </a:r>
            <a:r>
              <a:rPr lang="en-GB" i="1" dirty="0" err="1"/>
              <a:t>qué</a:t>
            </a:r>
            <a:r>
              <a:rPr lang="en-GB" i="1" dirty="0"/>
              <a:t>’) </a:t>
            </a:r>
            <a:r>
              <a:rPr lang="en-GB" i="1" dirty="0" err="1"/>
              <a:t>aparece</a:t>
            </a:r>
            <a:r>
              <a:rPr lang="en-GB" i="1" dirty="0"/>
              <a:t> </a:t>
            </a:r>
            <a:r>
              <a:rPr lang="en-GB" i="1" dirty="0" err="1"/>
              <a:t>en</a:t>
            </a:r>
            <a:r>
              <a:rPr lang="en-GB" i="1" dirty="0"/>
              <a:t> </a:t>
            </a:r>
            <a:r>
              <a:rPr lang="en-GB" i="1" dirty="0" err="1"/>
              <a:t>una</a:t>
            </a:r>
            <a:r>
              <a:rPr lang="en-GB" i="1" dirty="0"/>
              <a:t> </a:t>
            </a:r>
            <a:r>
              <a:rPr lang="en-GB" i="1" dirty="0" err="1"/>
              <a:t>localización</a:t>
            </a:r>
            <a:r>
              <a:rPr lang="en-GB" i="1" dirty="0"/>
              <a:t> </a:t>
            </a:r>
            <a:r>
              <a:rPr lang="en-GB" i="1" dirty="0" err="1"/>
              <a:t>específica</a:t>
            </a:r>
            <a:r>
              <a:rPr lang="en-GB" i="1" dirty="0"/>
              <a:t> (‘</a:t>
            </a:r>
            <a:r>
              <a:rPr lang="en-GB" i="1" dirty="0" err="1"/>
              <a:t>dónde</a:t>
            </a:r>
            <a:r>
              <a:rPr lang="en-GB" dirty="0"/>
              <a:t>’) </a:t>
            </a:r>
            <a:r>
              <a:rPr lang="en-GB" dirty="0" err="1"/>
              <a:t>en</a:t>
            </a:r>
            <a:r>
              <a:rPr lang="en-GB" dirty="0"/>
              <a:t> un </a:t>
            </a:r>
            <a:r>
              <a:rPr lang="en-GB" dirty="0" err="1"/>
              <a:t>momento</a:t>
            </a:r>
            <a:r>
              <a:rPr lang="en-GB" dirty="0"/>
              <a:t> dado (‘</a:t>
            </a:r>
            <a:r>
              <a:rPr lang="en-GB" dirty="0" err="1"/>
              <a:t>cuándo</a:t>
            </a:r>
            <a:r>
              <a:rPr lang="en-GB" dirty="0"/>
              <a:t>’) y </a:t>
            </a:r>
            <a:r>
              <a:rPr lang="en-GB" dirty="0" err="1"/>
              <a:t>recogida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alguien</a:t>
            </a:r>
            <a:r>
              <a:rPr lang="en-GB" dirty="0"/>
              <a:t> (‘</a:t>
            </a:r>
            <a:r>
              <a:rPr lang="en-GB" dirty="0" err="1"/>
              <a:t>quién</a:t>
            </a:r>
            <a:r>
              <a:rPr lang="en-GB" dirty="0"/>
              <a:t>’)’</a:t>
            </a:r>
            <a:endParaRPr lang="en-GB" i="1" dirty="0"/>
          </a:p>
        </p:txBody>
      </p:sp>
      <p:grpSp>
        <p:nvGrpSpPr>
          <p:cNvPr id="4" name="Grupo 3"/>
          <p:cNvGrpSpPr/>
          <p:nvPr/>
        </p:nvGrpSpPr>
        <p:grpSpPr>
          <a:xfrm>
            <a:off x="1463039" y="3937480"/>
            <a:ext cx="9158336" cy="1905000"/>
            <a:chOff x="1463039" y="3937480"/>
            <a:chExt cx="9158336" cy="1905000"/>
          </a:xfrm>
        </p:grpSpPr>
        <p:pic>
          <p:nvPicPr>
            <p:cNvPr id="1030" name="Picture 6" descr="Free Plant Icon. SVG, EPS, JPG, PNG. Download Plant Icon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695" b="76656" l="23179" r="81291">
                          <a14:foregroundMark x1="70530" y1="61755" x2="70530" y2="61755"/>
                          <a14:foregroundMark x1="43212" y1="65894" x2="43212" y2="658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89" t="23257" r="22477" b="24065"/>
            <a:stretch/>
          </p:blipFill>
          <p:spPr bwMode="auto">
            <a:xfrm>
              <a:off x="1463039" y="4241229"/>
              <a:ext cx="1410789" cy="13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upo 5"/>
            <p:cNvGrpSpPr/>
            <p:nvPr/>
          </p:nvGrpSpPr>
          <p:grpSpPr>
            <a:xfrm>
              <a:off x="3915268" y="4135929"/>
              <a:ext cx="1432427" cy="1562409"/>
              <a:chOff x="3915268" y="4412660"/>
              <a:chExt cx="1432427" cy="1562409"/>
            </a:xfrm>
          </p:grpSpPr>
          <p:pic>
            <p:nvPicPr>
              <p:cNvPr id="1034" name="Picture 10" descr="world map icon - Free PNG images - Find &amp;amp; Download Free Vector Art Graphic  resources for desig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4969">
                <a:off x="3915268" y="4571011"/>
                <a:ext cx="1400548" cy="14040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Map, place, pin, location icon - Download on Iconfinder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0026" y="4412660"/>
                <a:ext cx="397669" cy="3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Cruz 4"/>
            <p:cNvSpPr/>
            <p:nvPr/>
          </p:nvSpPr>
          <p:spPr>
            <a:xfrm>
              <a:off x="3181282" y="4800366"/>
              <a:ext cx="389709" cy="391886"/>
            </a:xfrm>
            <a:prstGeom prst="plus">
              <a:avLst>
                <a:gd name="adj" fmla="val 3617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Cruz 10"/>
            <p:cNvSpPr/>
            <p:nvPr/>
          </p:nvSpPr>
          <p:spPr>
            <a:xfrm>
              <a:off x="5667622" y="4804720"/>
              <a:ext cx="389709" cy="391886"/>
            </a:xfrm>
            <a:prstGeom prst="plus">
              <a:avLst>
                <a:gd name="adj" fmla="val 3617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4" descr="schedule Free Photos, Icons, Vectors &amp;amp; Videos | Freestock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01" t="22898" r="20956" b="23707"/>
            <a:stretch/>
          </p:blipFill>
          <p:spPr bwMode="auto">
            <a:xfrm>
              <a:off x="6423041" y="4360583"/>
              <a:ext cx="1436914" cy="1271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Data Scientist Icons - Download Free Vector Icons | Noun Project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6375" y="393748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ruz 13"/>
            <p:cNvSpPr/>
            <p:nvPr/>
          </p:nvSpPr>
          <p:spPr>
            <a:xfrm>
              <a:off x="8019212" y="4806645"/>
              <a:ext cx="389709" cy="391886"/>
            </a:xfrm>
            <a:prstGeom prst="plus">
              <a:avLst>
                <a:gd name="adj" fmla="val 3617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CuadroTexto 14"/>
          <p:cNvSpPr txBox="1"/>
          <p:nvPr/>
        </p:nvSpPr>
        <p:spPr>
          <a:xfrm>
            <a:off x="7467571" y="0"/>
            <a:ext cx="6307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i="1" dirty="0" smtClean="0">
                <a:solidFill>
                  <a:schemeClr val="accent6">
                    <a:lumMod val="75000"/>
                  </a:schemeClr>
                </a:solidFill>
              </a:rPr>
              <a:t>ECOLOGÍA</a:t>
            </a:r>
            <a:endParaRPr lang="en-GB" sz="54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56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R</a:t>
            </a:r>
            <a:r>
              <a:rPr lang="es-ES" b="1" dirty="0" smtClean="0"/>
              <a:t>egistro biológico: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i="1" dirty="0"/>
              <a:t>‘</a:t>
            </a:r>
            <a:r>
              <a:rPr lang="en-GB" i="1" dirty="0" err="1"/>
              <a:t>Información</a:t>
            </a:r>
            <a:r>
              <a:rPr lang="en-GB" i="1" dirty="0"/>
              <a:t> de que un </a:t>
            </a:r>
            <a:r>
              <a:rPr lang="en-GB" i="1" dirty="0" err="1"/>
              <a:t>determinado</a:t>
            </a:r>
            <a:r>
              <a:rPr lang="en-GB" i="1" dirty="0"/>
              <a:t> taxon (‘</a:t>
            </a:r>
            <a:r>
              <a:rPr lang="en-GB" i="1" dirty="0" err="1"/>
              <a:t>qué</a:t>
            </a:r>
            <a:r>
              <a:rPr lang="en-GB" i="1" dirty="0"/>
              <a:t>’) </a:t>
            </a:r>
            <a:r>
              <a:rPr lang="en-GB" i="1" dirty="0" err="1"/>
              <a:t>aparece</a:t>
            </a:r>
            <a:r>
              <a:rPr lang="en-GB" i="1" dirty="0"/>
              <a:t> </a:t>
            </a:r>
            <a:r>
              <a:rPr lang="en-GB" i="1" dirty="0" err="1"/>
              <a:t>en</a:t>
            </a:r>
            <a:r>
              <a:rPr lang="en-GB" i="1" dirty="0"/>
              <a:t> </a:t>
            </a:r>
            <a:r>
              <a:rPr lang="en-GB" i="1" dirty="0" err="1"/>
              <a:t>una</a:t>
            </a:r>
            <a:r>
              <a:rPr lang="en-GB" i="1" dirty="0"/>
              <a:t> </a:t>
            </a:r>
            <a:r>
              <a:rPr lang="en-GB" i="1" dirty="0" err="1"/>
              <a:t>localización</a:t>
            </a:r>
            <a:r>
              <a:rPr lang="en-GB" i="1" dirty="0"/>
              <a:t> </a:t>
            </a:r>
            <a:r>
              <a:rPr lang="en-GB" i="1" dirty="0" err="1"/>
              <a:t>específica</a:t>
            </a:r>
            <a:r>
              <a:rPr lang="en-GB" i="1" dirty="0"/>
              <a:t> (‘</a:t>
            </a:r>
            <a:r>
              <a:rPr lang="en-GB" i="1" dirty="0" err="1"/>
              <a:t>dónde</a:t>
            </a:r>
            <a:r>
              <a:rPr lang="en-GB" dirty="0"/>
              <a:t>’) </a:t>
            </a:r>
            <a:r>
              <a:rPr lang="en-GB" dirty="0" err="1"/>
              <a:t>en</a:t>
            </a:r>
            <a:r>
              <a:rPr lang="en-GB" dirty="0"/>
              <a:t> un </a:t>
            </a:r>
            <a:r>
              <a:rPr lang="en-GB" dirty="0" err="1"/>
              <a:t>momento</a:t>
            </a:r>
            <a:r>
              <a:rPr lang="en-GB" dirty="0"/>
              <a:t> dado (‘</a:t>
            </a:r>
            <a:r>
              <a:rPr lang="en-GB" dirty="0" err="1"/>
              <a:t>cuándo</a:t>
            </a:r>
            <a:r>
              <a:rPr lang="en-GB" dirty="0"/>
              <a:t>’) y </a:t>
            </a:r>
            <a:r>
              <a:rPr lang="en-GB" dirty="0" err="1"/>
              <a:t>recogida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alguien</a:t>
            </a:r>
            <a:r>
              <a:rPr lang="en-GB" dirty="0"/>
              <a:t> (‘</a:t>
            </a:r>
            <a:r>
              <a:rPr lang="en-GB" dirty="0" err="1"/>
              <a:t>quién</a:t>
            </a:r>
            <a:r>
              <a:rPr lang="en-GB" dirty="0"/>
              <a:t>’)’</a:t>
            </a:r>
            <a:endParaRPr lang="en-GB" i="1" dirty="0"/>
          </a:p>
        </p:txBody>
      </p:sp>
      <p:grpSp>
        <p:nvGrpSpPr>
          <p:cNvPr id="4" name="Grupo 3"/>
          <p:cNvGrpSpPr/>
          <p:nvPr/>
        </p:nvGrpSpPr>
        <p:grpSpPr>
          <a:xfrm>
            <a:off x="1463039" y="3937480"/>
            <a:ext cx="9158336" cy="1905000"/>
            <a:chOff x="1463039" y="3937480"/>
            <a:chExt cx="9158336" cy="1905000"/>
          </a:xfrm>
        </p:grpSpPr>
        <p:pic>
          <p:nvPicPr>
            <p:cNvPr id="1030" name="Picture 6" descr="Free Plant Icon. SVG, EPS, JPG, PNG. Download Plant Icon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695" b="76656" l="23179" r="81291">
                          <a14:foregroundMark x1="70530" y1="61755" x2="70530" y2="61755"/>
                          <a14:foregroundMark x1="43212" y1="65894" x2="43212" y2="658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89" t="23257" r="22477" b="24065"/>
            <a:stretch/>
          </p:blipFill>
          <p:spPr bwMode="auto">
            <a:xfrm>
              <a:off x="1463039" y="4241229"/>
              <a:ext cx="1410789" cy="13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upo 5"/>
            <p:cNvGrpSpPr/>
            <p:nvPr/>
          </p:nvGrpSpPr>
          <p:grpSpPr>
            <a:xfrm>
              <a:off x="3915268" y="4135929"/>
              <a:ext cx="1432427" cy="1562409"/>
              <a:chOff x="3915268" y="4412660"/>
              <a:chExt cx="1432427" cy="1562409"/>
            </a:xfrm>
          </p:grpSpPr>
          <p:pic>
            <p:nvPicPr>
              <p:cNvPr id="1034" name="Picture 10" descr="world map icon - Free PNG images - Find &amp;amp; Download Free Vector Art Graphic  resources for desig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4969">
                <a:off x="3915268" y="4571011"/>
                <a:ext cx="1400548" cy="14040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Map, place, pin, location icon - Download on Iconfinder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0026" y="4412660"/>
                <a:ext cx="397669" cy="3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Cruz 4"/>
            <p:cNvSpPr/>
            <p:nvPr/>
          </p:nvSpPr>
          <p:spPr>
            <a:xfrm>
              <a:off x="3181282" y="4800366"/>
              <a:ext cx="389709" cy="391886"/>
            </a:xfrm>
            <a:prstGeom prst="plus">
              <a:avLst>
                <a:gd name="adj" fmla="val 3617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Cruz 10"/>
            <p:cNvSpPr/>
            <p:nvPr/>
          </p:nvSpPr>
          <p:spPr>
            <a:xfrm>
              <a:off x="5667622" y="4804720"/>
              <a:ext cx="389709" cy="391886"/>
            </a:xfrm>
            <a:prstGeom prst="plus">
              <a:avLst>
                <a:gd name="adj" fmla="val 3617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4" descr="schedule Free Photos, Icons, Vectors &amp;amp; Videos | Freestock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01" t="22898" r="20956" b="23707"/>
            <a:stretch/>
          </p:blipFill>
          <p:spPr bwMode="auto">
            <a:xfrm>
              <a:off x="6423041" y="4360583"/>
              <a:ext cx="1436914" cy="1271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Data Scientist Icons - Download Free Vector Icons | Noun Project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6375" y="393748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ruz 13"/>
            <p:cNvSpPr/>
            <p:nvPr/>
          </p:nvSpPr>
          <p:spPr>
            <a:xfrm>
              <a:off x="8019212" y="4806645"/>
              <a:ext cx="389709" cy="391886"/>
            </a:xfrm>
            <a:prstGeom prst="plus">
              <a:avLst>
                <a:gd name="adj" fmla="val 3617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CuadroTexto 14"/>
          <p:cNvSpPr txBox="1"/>
          <p:nvPr/>
        </p:nvSpPr>
        <p:spPr>
          <a:xfrm>
            <a:off x="7467571" y="0"/>
            <a:ext cx="6307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i="1" dirty="0" smtClean="0">
                <a:solidFill>
                  <a:schemeClr val="accent6">
                    <a:lumMod val="75000"/>
                  </a:schemeClr>
                </a:solidFill>
              </a:rPr>
              <a:t>ECOLOGÍA</a:t>
            </a:r>
            <a:endParaRPr lang="en-GB" sz="54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2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879239" cy="46877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3600" dirty="0" smtClean="0"/>
              <a:t> Cobertura taxonómica</a:t>
            </a:r>
            <a:endParaRPr lang="es-ES" sz="3600" dirty="0"/>
          </a:p>
          <a:p>
            <a:pPr marL="0" indent="0">
              <a:buNone/>
            </a:pPr>
            <a:r>
              <a:rPr lang="es-ES" dirty="0"/>
              <a:t>D</a:t>
            </a:r>
            <a:r>
              <a:rPr lang="es-ES" dirty="0" smtClean="0"/>
              <a:t>escripción </a:t>
            </a:r>
            <a:r>
              <a:rPr lang="es-ES" dirty="0"/>
              <a:t>del rango de los taxones abordados en el conjunto de datos o </a:t>
            </a:r>
            <a:r>
              <a:rPr lang="es-ES" dirty="0" smtClean="0"/>
              <a:t>colección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8740"/>
          <a:stretch/>
        </p:blipFill>
        <p:spPr>
          <a:xfrm>
            <a:off x="1584373" y="3113589"/>
            <a:ext cx="9023253" cy="2708475"/>
          </a:xfrm>
          <a:prstGeom prst="rect">
            <a:avLst/>
          </a:prstGeom>
        </p:spPr>
      </p:pic>
      <p:pic>
        <p:nvPicPr>
          <p:cNvPr id="5" name="Picture 6" descr="Free Plant Icon. SVG, EPS, JPG, PNG. Download Plant Icon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695" b="76656" l="23179" r="81291">
                        <a14:foregroundMark x1="70530" y1="61755" x2="70530" y2="61755"/>
                        <a14:foregroundMark x1="43212" y1="65894" x2="43212" y2="658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9" t="23257" r="22477" b="24065"/>
          <a:stretch/>
        </p:blipFill>
        <p:spPr bwMode="auto">
          <a:xfrm>
            <a:off x="10781211" y="0"/>
            <a:ext cx="1410789" cy="139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83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879239" cy="46877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3600" dirty="0" smtClean="0"/>
              <a:t> Cobertura geográfica</a:t>
            </a:r>
            <a:endParaRPr lang="es-ES" sz="3600" dirty="0"/>
          </a:p>
          <a:p>
            <a:pPr marL="0" indent="0">
              <a:buNone/>
            </a:pPr>
            <a:r>
              <a:rPr lang="es-ES" dirty="0"/>
              <a:t>C</a:t>
            </a:r>
            <a:r>
              <a:rPr lang="es-ES" dirty="0" smtClean="0"/>
              <a:t>uadro </a:t>
            </a:r>
            <a:r>
              <a:rPr lang="es-ES" dirty="0"/>
              <a:t>delimitador para la cobertura general </a:t>
            </a:r>
            <a:r>
              <a:rPr lang="es-ES" dirty="0" smtClean="0"/>
              <a:t>que también </a:t>
            </a:r>
            <a:r>
              <a:rPr lang="es-ES" dirty="0"/>
              <a:t>permite la descripción de polígonos arbitrarios con </a:t>
            </a:r>
            <a:r>
              <a:rPr lang="es-ES" dirty="0" smtClean="0"/>
              <a:t>exclusiones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sz="2400" i="1" dirty="0" smtClean="0"/>
              <a:t>"</a:t>
            </a:r>
            <a:r>
              <a:rPr lang="es-ES" sz="2400" i="1" dirty="0"/>
              <a:t>Cuenca del río </a:t>
            </a:r>
            <a:r>
              <a:rPr lang="es-ES" sz="2400" i="1" dirty="0" err="1"/>
              <a:t>Manistee</a:t>
            </a:r>
            <a:r>
              <a:rPr lang="es-ES" sz="2400" i="1" dirty="0"/>
              <a:t>", "extensión de cuadrículas de 7 1/2 minutos que contienen cualquier propiedad perteneciente al Parque Nacional de </a:t>
            </a:r>
            <a:r>
              <a:rPr lang="es-ES" sz="2400" i="1" dirty="0" smtClean="0"/>
              <a:t>Yellowstone</a:t>
            </a:r>
            <a:r>
              <a:rPr lang="es-ES" sz="2400" dirty="0" smtClean="0"/>
              <a:t>”</a:t>
            </a:r>
          </a:p>
          <a:p>
            <a:pPr marL="0" indent="0">
              <a:buNone/>
            </a:pPr>
            <a:endParaRPr lang="es-ES" sz="2400" dirty="0" smtClean="0"/>
          </a:p>
        </p:txBody>
      </p:sp>
      <p:pic>
        <p:nvPicPr>
          <p:cNvPr id="4" name="Picture 10" descr="world map icon - Free PNG images - Find &amp;amp; Download Free Vector Art Graphic  resources for desig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69">
            <a:off x="10735031" y="246151"/>
            <a:ext cx="1400548" cy="140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Map, place, pin, location icon - Download on Iconfind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789" y="87800"/>
            <a:ext cx="397669" cy="3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86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879239" cy="46877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3600" dirty="0" smtClean="0"/>
              <a:t> Cobertura </a:t>
            </a:r>
            <a:r>
              <a:rPr lang="es-ES" sz="3600" dirty="0"/>
              <a:t>geográfica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287" y="1261755"/>
            <a:ext cx="5854768" cy="5596245"/>
          </a:xfrm>
          <a:prstGeom prst="rect">
            <a:avLst/>
          </a:prstGeom>
        </p:spPr>
      </p:pic>
      <p:pic>
        <p:nvPicPr>
          <p:cNvPr id="5" name="Picture 10" descr="world map icon - Free PNG images - Find &amp;amp; Download Free Vector Art Graphic  resources for desig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69">
            <a:off x="10735031" y="246151"/>
            <a:ext cx="1400548" cy="140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ap, place, pin, location icon -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789" y="87800"/>
            <a:ext cx="397669" cy="3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1376218" y="3302199"/>
            <a:ext cx="33288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/>
              <a:t>Limites del </a:t>
            </a:r>
            <a:r>
              <a:rPr lang="es-ES" sz="2800" dirty="0" err="1"/>
              <a:t>extent</a:t>
            </a:r>
            <a:r>
              <a:rPr lang="es-ES" sz="2800" dirty="0"/>
              <a:t>: </a:t>
            </a:r>
          </a:p>
          <a:p>
            <a:r>
              <a:rPr lang="en-GB" sz="2800" dirty="0" err="1" smtClean="0"/>
              <a:t>BoundingCoordinates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6965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879239" cy="46877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3600" dirty="0" smtClean="0"/>
              <a:t> </a:t>
            </a:r>
            <a:r>
              <a:rPr lang="es-ES" sz="3600" dirty="0"/>
              <a:t>Cobertura geográfica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354" y="3398216"/>
            <a:ext cx="3238952" cy="885949"/>
          </a:xfrm>
          <a:prstGeom prst="rect">
            <a:avLst/>
          </a:prstGeom>
        </p:spPr>
      </p:pic>
      <p:pic>
        <p:nvPicPr>
          <p:cNvPr id="6" name="Imagen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51" y="2103060"/>
            <a:ext cx="6123791" cy="3755572"/>
          </a:xfrm>
          <a:prstGeom prst="rect">
            <a:avLst/>
          </a:prstGeom>
        </p:spPr>
      </p:pic>
      <p:pic>
        <p:nvPicPr>
          <p:cNvPr id="7" name="Picture 10" descr="world map icon - Free PNG images - Find &amp;amp; Download Free Vector Art Graphic  resources for desig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69">
            <a:off x="10735031" y="246151"/>
            <a:ext cx="1400548" cy="140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ap, place, pin, location icon - Download on Iconfind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789" y="87800"/>
            <a:ext cx="397669" cy="3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59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879239" cy="46877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3600" dirty="0" smtClean="0"/>
              <a:t> </a:t>
            </a:r>
            <a:r>
              <a:rPr lang="es-ES" sz="3600" dirty="0"/>
              <a:t>Cobertura </a:t>
            </a:r>
            <a:r>
              <a:rPr lang="es-ES" sz="3600" dirty="0" smtClean="0"/>
              <a:t>temporal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10675" b="7750"/>
          <a:stretch/>
        </p:blipFill>
        <p:spPr>
          <a:xfrm>
            <a:off x="1709302" y="2152890"/>
            <a:ext cx="9055722" cy="3495556"/>
          </a:xfrm>
          <a:prstGeom prst="rect">
            <a:avLst/>
          </a:prstGeom>
        </p:spPr>
      </p:pic>
      <p:pic>
        <p:nvPicPr>
          <p:cNvPr id="5" name="Picture 4" descr="schedule Free Photos, Icons, Vectors &amp;amp; Videos | Free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t="22898" r="20956" b="23707"/>
          <a:stretch/>
        </p:blipFill>
        <p:spPr bwMode="auto">
          <a:xfrm>
            <a:off x="10755086" y="14611"/>
            <a:ext cx="1436914" cy="127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6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879239" cy="46877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3600" dirty="0" smtClean="0"/>
              <a:t> </a:t>
            </a:r>
            <a:r>
              <a:rPr lang="es-ES" sz="3600" dirty="0"/>
              <a:t>Cobertura </a:t>
            </a:r>
            <a:r>
              <a:rPr lang="es-ES" sz="3600" dirty="0" smtClean="0"/>
              <a:t>temporal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398851" y="2727592"/>
            <a:ext cx="11607782" cy="2874175"/>
            <a:chOff x="410426" y="3721302"/>
            <a:chExt cx="11607782" cy="2874175"/>
          </a:xfrm>
        </p:grpSpPr>
        <p:pic>
          <p:nvPicPr>
            <p:cNvPr id="6" name="Picture 2" descr="Bufo bufo « Carles Puch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839" y="4460841"/>
              <a:ext cx="3118643" cy="2134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Bufo bufo « Carles Puch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42" b="89864" l="56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926" y="4460841"/>
              <a:ext cx="3118643" cy="2134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ufo bufo « Carles Puch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42" b="89864" l="6267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565" y="4460841"/>
              <a:ext cx="3118643" cy="2134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upo 8"/>
            <p:cNvGrpSpPr/>
            <p:nvPr/>
          </p:nvGrpSpPr>
          <p:grpSpPr>
            <a:xfrm>
              <a:off x="410426" y="3721618"/>
              <a:ext cx="1282222" cy="1302948"/>
              <a:chOff x="197089" y="3954578"/>
              <a:chExt cx="1282222" cy="1302948"/>
            </a:xfrm>
          </p:grpSpPr>
          <p:grpSp>
            <p:nvGrpSpPr>
              <p:cNvPr id="20" name="Grupo 19"/>
              <p:cNvGrpSpPr/>
              <p:nvPr/>
            </p:nvGrpSpPr>
            <p:grpSpPr>
              <a:xfrm>
                <a:off x="197089" y="3954578"/>
                <a:ext cx="1282222" cy="1302948"/>
                <a:chOff x="409418" y="3985332"/>
                <a:chExt cx="1067318" cy="1067318"/>
              </a:xfrm>
            </p:grpSpPr>
            <p:pic>
              <p:nvPicPr>
                <p:cNvPr id="22" name="Picture 18" descr="Free icon &amp;quot;Calendar icon&amp;quot;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9418" y="3985332"/>
                  <a:ext cx="1067318" cy="1067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Rectángulo 22"/>
                <p:cNvSpPr/>
                <p:nvPr/>
              </p:nvSpPr>
              <p:spPr>
                <a:xfrm>
                  <a:off x="531915" y="4328160"/>
                  <a:ext cx="824445" cy="533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1" name="CuadroTexto 20"/>
              <p:cNvSpPr txBox="1"/>
              <p:nvPr/>
            </p:nvSpPr>
            <p:spPr>
              <a:xfrm>
                <a:off x="288974" y="4464532"/>
                <a:ext cx="109144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/>
                  <a:t>16/03/99</a:t>
                </a:r>
                <a:endParaRPr lang="en-GB" b="1" dirty="0"/>
              </a:p>
            </p:txBody>
          </p:sp>
        </p:grpSp>
        <p:grpSp>
          <p:nvGrpSpPr>
            <p:cNvPr id="10" name="Grupo 9"/>
            <p:cNvGrpSpPr/>
            <p:nvPr/>
          </p:nvGrpSpPr>
          <p:grpSpPr>
            <a:xfrm>
              <a:off x="4472256" y="3721302"/>
              <a:ext cx="1282222" cy="1302948"/>
              <a:chOff x="197089" y="3954578"/>
              <a:chExt cx="1282222" cy="1302948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197089" y="3954578"/>
                <a:ext cx="1282222" cy="1302948"/>
                <a:chOff x="409418" y="3985332"/>
                <a:chExt cx="1067318" cy="1067318"/>
              </a:xfrm>
            </p:grpSpPr>
            <p:pic>
              <p:nvPicPr>
                <p:cNvPr id="18" name="Picture 18" descr="Free icon &amp;quot;Calendar icon&amp;quot;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9418" y="3985332"/>
                  <a:ext cx="1067318" cy="1067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Rectángulo 18"/>
                <p:cNvSpPr/>
                <p:nvPr/>
              </p:nvSpPr>
              <p:spPr>
                <a:xfrm>
                  <a:off x="531915" y="4328160"/>
                  <a:ext cx="824445" cy="533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7" name="CuadroTexto 16"/>
              <p:cNvSpPr txBox="1"/>
              <p:nvPr/>
            </p:nvSpPr>
            <p:spPr>
              <a:xfrm>
                <a:off x="442699" y="4464848"/>
                <a:ext cx="791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/>
                  <a:t>03/99</a:t>
                </a:r>
                <a:endParaRPr lang="en-GB" b="1" dirty="0"/>
              </a:p>
            </p:txBody>
          </p:sp>
        </p:grpSp>
        <p:grpSp>
          <p:nvGrpSpPr>
            <p:cNvPr id="11" name="Grupo 10"/>
            <p:cNvGrpSpPr/>
            <p:nvPr/>
          </p:nvGrpSpPr>
          <p:grpSpPr>
            <a:xfrm>
              <a:off x="8423077" y="3721302"/>
              <a:ext cx="1282222" cy="1302948"/>
              <a:chOff x="197089" y="3954578"/>
              <a:chExt cx="1282222" cy="1302948"/>
            </a:xfrm>
          </p:grpSpPr>
          <p:grpSp>
            <p:nvGrpSpPr>
              <p:cNvPr id="12" name="Grupo 11"/>
              <p:cNvGrpSpPr/>
              <p:nvPr/>
            </p:nvGrpSpPr>
            <p:grpSpPr>
              <a:xfrm>
                <a:off x="197089" y="3954578"/>
                <a:ext cx="1282222" cy="1302948"/>
                <a:chOff x="409418" y="3985332"/>
                <a:chExt cx="1067318" cy="1067318"/>
              </a:xfrm>
            </p:grpSpPr>
            <p:pic>
              <p:nvPicPr>
                <p:cNvPr id="14" name="Picture 18" descr="Free icon &amp;quot;Calendar icon&amp;quot;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9418" y="3985332"/>
                  <a:ext cx="1067318" cy="1067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" name="Rectángulo 14"/>
                <p:cNvSpPr/>
                <p:nvPr/>
              </p:nvSpPr>
              <p:spPr>
                <a:xfrm>
                  <a:off x="531915" y="4328160"/>
                  <a:ext cx="824445" cy="533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" name="CuadroTexto 12"/>
              <p:cNvSpPr txBox="1"/>
              <p:nvPr/>
            </p:nvSpPr>
            <p:spPr>
              <a:xfrm>
                <a:off x="442699" y="4464848"/>
                <a:ext cx="791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/>
                  <a:t>1999</a:t>
                </a:r>
                <a:endParaRPr lang="en-GB" b="1" dirty="0"/>
              </a:p>
            </p:txBody>
          </p:sp>
        </p:grpSp>
      </p:grpSp>
      <p:pic>
        <p:nvPicPr>
          <p:cNvPr id="25" name="Picture 4" descr="schedule Free Photos, Icons, Vectors &amp;amp; Videos | Free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t="22898" r="20956" b="23707"/>
          <a:stretch/>
        </p:blipFill>
        <p:spPr bwMode="auto">
          <a:xfrm>
            <a:off x="10755086" y="14611"/>
            <a:ext cx="1436914" cy="127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50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879239" cy="46877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3600" dirty="0" smtClean="0"/>
              <a:t> </a:t>
            </a:r>
            <a:r>
              <a:rPr lang="es-ES" sz="3600" dirty="0"/>
              <a:t>Cobertura </a:t>
            </a:r>
            <a:r>
              <a:rPr lang="es-ES" sz="3600" dirty="0" smtClean="0"/>
              <a:t>temporal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398851" y="2727592"/>
            <a:ext cx="11607782" cy="2874175"/>
            <a:chOff x="410426" y="3721302"/>
            <a:chExt cx="11607782" cy="2874175"/>
          </a:xfrm>
        </p:grpSpPr>
        <p:pic>
          <p:nvPicPr>
            <p:cNvPr id="6" name="Picture 2" descr="Bufo bufo « Carles Puch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839" y="4460841"/>
              <a:ext cx="3118643" cy="2134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Bufo bufo « Carles Puch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42" b="89864" l="56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926" y="4460841"/>
              <a:ext cx="3118643" cy="2134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ufo bufo « Carles Puch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42" b="89864" l="6267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565" y="4460841"/>
              <a:ext cx="3118643" cy="2134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upo 8"/>
            <p:cNvGrpSpPr/>
            <p:nvPr/>
          </p:nvGrpSpPr>
          <p:grpSpPr>
            <a:xfrm>
              <a:off x="410426" y="3721618"/>
              <a:ext cx="1282222" cy="1302948"/>
              <a:chOff x="197089" y="3954578"/>
              <a:chExt cx="1282222" cy="1302948"/>
            </a:xfrm>
          </p:grpSpPr>
          <p:grpSp>
            <p:nvGrpSpPr>
              <p:cNvPr id="20" name="Grupo 19"/>
              <p:cNvGrpSpPr/>
              <p:nvPr/>
            </p:nvGrpSpPr>
            <p:grpSpPr>
              <a:xfrm>
                <a:off x="197089" y="3954578"/>
                <a:ext cx="1282222" cy="1302948"/>
                <a:chOff x="409418" y="3985332"/>
                <a:chExt cx="1067318" cy="1067318"/>
              </a:xfrm>
            </p:grpSpPr>
            <p:pic>
              <p:nvPicPr>
                <p:cNvPr id="22" name="Picture 18" descr="Free icon &amp;quot;Calendar icon&amp;quot;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9418" y="3985332"/>
                  <a:ext cx="1067318" cy="1067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Rectángulo 22"/>
                <p:cNvSpPr/>
                <p:nvPr/>
              </p:nvSpPr>
              <p:spPr>
                <a:xfrm>
                  <a:off x="531915" y="4328160"/>
                  <a:ext cx="824445" cy="533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1" name="CuadroTexto 20"/>
              <p:cNvSpPr txBox="1"/>
              <p:nvPr/>
            </p:nvSpPr>
            <p:spPr>
              <a:xfrm>
                <a:off x="288974" y="4464532"/>
                <a:ext cx="109144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/>
                  <a:t>16/03/99</a:t>
                </a:r>
                <a:endParaRPr lang="en-GB" b="1" dirty="0"/>
              </a:p>
            </p:txBody>
          </p:sp>
        </p:grpSp>
        <p:grpSp>
          <p:nvGrpSpPr>
            <p:cNvPr id="10" name="Grupo 9"/>
            <p:cNvGrpSpPr/>
            <p:nvPr/>
          </p:nvGrpSpPr>
          <p:grpSpPr>
            <a:xfrm>
              <a:off x="4472256" y="3721302"/>
              <a:ext cx="1282222" cy="1302948"/>
              <a:chOff x="197089" y="3954578"/>
              <a:chExt cx="1282222" cy="1302948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197089" y="3954578"/>
                <a:ext cx="1282222" cy="1302948"/>
                <a:chOff x="409418" y="3985332"/>
                <a:chExt cx="1067318" cy="1067318"/>
              </a:xfrm>
            </p:grpSpPr>
            <p:pic>
              <p:nvPicPr>
                <p:cNvPr id="18" name="Picture 18" descr="Free icon &amp;quot;Calendar icon&amp;quot;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9418" y="3985332"/>
                  <a:ext cx="1067318" cy="1067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Rectángulo 18"/>
                <p:cNvSpPr/>
                <p:nvPr/>
              </p:nvSpPr>
              <p:spPr>
                <a:xfrm>
                  <a:off x="531915" y="4328160"/>
                  <a:ext cx="824445" cy="533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7" name="CuadroTexto 16"/>
              <p:cNvSpPr txBox="1"/>
              <p:nvPr/>
            </p:nvSpPr>
            <p:spPr>
              <a:xfrm>
                <a:off x="442699" y="4464848"/>
                <a:ext cx="791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/>
                  <a:t>03/99</a:t>
                </a:r>
                <a:endParaRPr lang="en-GB" b="1" dirty="0"/>
              </a:p>
            </p:txBody>
          </p:sp>
        </p:grpSp>
        <p:grpSp>
          <p:nvGrpSpPr>
            <p:cNvPr id="11" name="Grupo 10"/>
            <p:cNvGrpSpPr/>
            <p:nvPr/>
          </p:nvGrpSpPr>
          <p:grpSpPr>
            <a:xfrm>
              <a:off x="8423077" y="3721302"/>
              <a:ext cx="1282222" cy="1302948"/>
              <a:chOff x="197089" y="3954578"/>
              <a:chExt cx="1282222" cy="1302948"/>
            </a:xfrm>
          </p:grpSpPr>
          <p:grpSp>
            <p:nvGrpSpPr>
              <p:cNvPr id="12" name="Grupo 11"/>
              <p:cNvGrpSpPr/>
              <p:nvPr/>
            </p:nvGrpSpPr>
            <p:grpSpPr>
              <a:xfrm>
                <a:off x="197089" y="3954578"/>
                <a:ext cx="1282222" cy="1302948"/>
                <a:chOff x="409418" y="3985332"/>
                <a:chExt cx="1067318" cy="1067318"/>
              </a:xfrm>
            </p:grpSpPr>
            <p:pic>
              <p:nvPicPr>
                <p:cNvPr id="14" name="Picture 18" descr="Free icon &amp;quot;Calendar icon&amp;quot;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9418" y="3985332"/>
                  <a:ext cx="1067318" cy="1067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" name="Rectángulo 14"/>
                <p:cNvSpPr/>
                <p:nvPr/>
              </p:nvSpPr>
              <p:spPr>
                <a:xfrm>
                  <a:off x="531915" y="4328160"/>
                  <a:ext cx="824445" cy="533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" name="CuadroTexto 12"/>
              <p:cNvSpPr txBox="1"/>
              <p:nvPr/>
            </p:nvSpPr>
            <p:spPr>
              <a:xfrm>
                <a:off x="442699" y="4464848"/>
                <a:ext cx="791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/>
                  <a:t>1999</a:t>
                </a:r>
                <a:endParaRPr lang="en-GB" b="1" dirty="0"/>
              </a:p>
            </p:txBody>
          </p:sp>
        </p:grpSp>
      </p:grpSp>
      <p:pic>
        <p:nvPicPr>
          <p:cNvPr id="25" name="Picture 4" descr="schedule Free Photos, Icons, Vectors &amp;amp; Videos | Free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t="22898" r="20956" b="23707"/>
          <a:stretch/>
        </p:blipFill>
        <p:spPr bwMode="auto">
          <a:xfrm>
            <a:off x="10755086" y="14611"/>
            <a:ext cx="1436914" cy="127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ata Scientist Icons - Download Free Vector Icons | Noun Projec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375" y="4972356"/>
            <a:ext cx="870124" cy="87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ata Scientist Icons - Download Free Vector Icons | Noun Projec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90" y="4783485"/>
            <a:ext cx="870124" cy="87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 smtClean="0"/>
              <a:t>Necesitamos un </a:t>
            </a:r>
            <a:r>
              <a:rPr lang="es-ES" b="1" dirty="0"/>
              <a:t>l</a:t>
            </a:r>
            <a:r>
              <a:rPr lang="es-ES" b="1" dirty="0" smtClean="0"/>
              <a:t>enguaje </a:t>
            </a:r>
            <a:r>
              <a:rPr lang="es-ES" b="1" dirty="0"/>
              <a:t>común </a:t>
            </a:r>
            <a:r>
              <a:rPr lang="es-ES" dirty="0"/>
              <a:t>para describir, registrar y estructurar miles de juegos de datos muy diversos y procedentes de </a:t>
            </a:r>
            <a:r>
              <a:rPr lang="es-ES" dirty="0" smtClean="0"/>
              <a:t>cientos de fuentes porque </a:t>
            </a:r>
            <a:r>
              <a:rPr lang="es-ES" b="1" dirty="0" smtClean="0"/>
              <a:t>necesitamos homogeneizar</a:t>
            </a:r>
            <a:r>
              <a:rPr lang="es-ES" dirty="0" smtClean="0"/>
              <a:t> cosas muy heterogéneas</a:t>
            </a:r>
          </a:p>
          <a:p>
            <a:pPr>
              <a:buFont typeface="Wingdings" panose="05000000000000000000" pitchFamily="2" charset="2"/>
              <a:buChar char="Ø"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07" y="3404369"/>
            <a:ext cx="10961279" cy="2029275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15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6" name="Grupo 5"/>
          <p:cNvGrpSpPr/>
          <p:nvPr/>
        </p:nvGrpSpPr>
        <p:grpSpPr>
          <a:xfrm>
            <a:off x="4019551" y="1825624"/>
            <a:ext cx="2962274" cy="2974975"/>
            <a:chOff x="10258426" y="4796131"/>
            <a:chExt cx="1880334" cy="1880334"/>
          </a:xfrm>
        </p:grpSpPr>
        <p:pic>
          <p:nvPicPr>
            <p:cNvPr id="7" name="Picture 2" descr="Folder - Free interface icon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426" y="4796131"/>
              <a:ext cx="1880334" cy="1880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ángulo 7"/>
            <p:cNvSpPr/>
            <p:nvPr/>
          </p:nvSpPr>
          <p:spPr>
            <a:xfrm>
              <a:off x="10660209" y="5858120"/>
              <a:ext cx="1096482" cy="233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es-ES" b="1" dirty="0" smtClean="0"/>
                <a:t>README_WCVP</a:t>
              </a:r>
              <a:endParaRPr lang="es-E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7011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ube 7"/>
          <p:cNvSpPr/>
          <p:nvPr/>
        </p:nvSpPr>
        <p:spPr>
          <a:xfrm>
            <a:off x="404447" y="1916723"/>
            <a:ext cx="11113476" cy="4068441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 smtClean="0"/>
              <a:t>Quiz</a:t>
            </a:r>
            <a:r>
              <a:rPr lang="es-ES" b="1" dirty="0" smtClean="0"/>
              <a:t>!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459345"/>
            <a:ext cx="10515600" cy="4525819"/>
          </a:xfrm>
        </p:spPr>
        <p:txBody>
          <a:bodyPr/>
          <a:lstStyle/>
          <a:p>
            <a:endParaRPr lang="en-GB" b="1" dirty="0"/>
          </a:p>
        </p:txBody>
      </p:sp>
      <p:sp>
        <p:nvSpPr>
          <p:cNvPr id="4" name="Rectángulo 3"/>
          <p:cNvSpPr/>
          <p:nvPr/>
        </p:nvSpPr>
        <p:spPr>
          <a:xfrm>
            <a:off x="1642309" y="2643001"/>
            <a:ext cx="15423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smtClean="0">
                <a:solidFill>
                  <a:schemeClr val="accent1">
                    <a:lumMod val="50000"/>
                  </a:schemeClr>
                </a:solidFill>
              </a:rPr>
              <a:t>TDWG</a:t>
            </a:r>
            <a:endParaRPr lang="es-E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392798" y="3406293"/>
            <a:ext cx="11608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err="1" smtClean="0">
                <a:solidFill>
                  <a:schemeClr val="accent1">
                    <a:lumMod val="50000"/>
                  </a:schemeClr>
                </a:solidFill>
              </a:rPr>
              <a:t>DwC</a:t>
            </a:r>
            <a:endParaRPr lang="es-E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187146" y="4369551"/>
            <a:ext cx="7793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>
                <a:solidFill>
                  <a:schemeClr val="accent1">
                    <a:lumMod val="50000"/>
                  </a:schemeClr>
                </a:solidFill>
              </a:rPr>
              <a:t>D</a:t>
            </a:r>
            <a:r>
              <a:rPr lang="es-ES" sz="4000" b="1" dirty="0" smtClean="0">
                <a:solidFill>
                  <a:schemeClr val="accent1">
                    <a:lumMod val="50000"/>
                  </a:schemeClr>
                </a:solidFill>
              </a:rPr>
              <a:t>C</a:t>
            </a:r>
            <a:endParaRPr lang="es-E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292604" y="4445107"/>
            <a:ext cx="33729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err="1">
                <a:solidFill>
                  <a:schemeClr val="accent1">
                    <a:lumMod val="50000"/>
                  </a:schemeClr>
                </a:solidFill>
              </a:rPr>
              <a:t>ac:digitizationDate</a:t>
            </a:r>
            <a:endParaRPr lang="en-GB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491988" y="2412410"/>
            <a:ext cx="42338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chemeClr val="accent1">
                    <a:lumMod val="50000"/>
                  </a:schemeClr>
                </a:solidFill>
                <a:latin typeface="-apple-system"/>
              </a:rPr>
              <a:t> </a:t>
            </a:r>
            <a:r>
              <a:rPr lang="en-GB" sz="3200" b="1" dirty="0" err="1">
                <a:solidFill>
                  <a:schemeClr val="accent1">
                    <a:lumMod val="50000"/>
                  </a:schemeClr>
                </a:solidFill>
                <a:latin typeface="-apple-system"/>
              </a:rPr>
              <a:t>dwc:institutionCode</a:t>
            </a:r>
            <a:endParaRPr lang="en-GB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961185" y="4706716"/>
            <a:ext cx="902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 smtClean="0">
                <a:solidFill>
                  <a:schemeClr val="accent1">
                    <a:lumMod val="50000"/>
                  </a:schemeClr>
                </a:solidFill>
                <a:latin typeface="-apple-system"/>
              </a:rPr>
              <a:t>IPT</a:t>
            </a:r>
            <a:endParaRPr lang="en-GB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8187146" y="3243057"/>
            <a:ext cx="10999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smtClean="0">
                <a:solidFill>
                  <a:schemeClr val="accent1">
                    <a:lumMod val="50000"/>
                  </a:schemeClr>
                </a:solidFill>
              </a:rPr>
              <a:t>EML</a:t>
            </a:r>
            <a:endParaRPr lang="es-E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19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Objetivos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459345"/>
            <a:ext cx="10515600" cy="4525819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Aprender </a:t>
            </a:r>
            <a:r>
              <a:rPr lang="es-ES" dirty="0" smtClean="0"/>
              <a:t>lo básico de cómo funcionan los metadatos en ecología / biodiversidad </a:t>
            </a:r>
          </a:p>
          <a:p>
            <a:r>
              <a:rPr lang="es-ES" dirty="0" smtClean="0"/>
              <a:t>Conocer y saber interpretar los principales términos y estándares usados para:</a:t>
            </a:r>
          </a:p>
          <a:p>
            <a:endParaRPr lang="es-ES" dirty="0" smtClean="0"/>
          </a:p>
          <a:p>
            <a:pPr lvl="1" algn="ctr">
              <a:buFont typeface="Wingdings" panose="05000000000000000000" pitchFamily="2" charset="2"/>
              <a:buChar char="Ø"/>
            </a:pPr>
            <a:r>
              <a:rPr lang="es-ES" sz="2800" dirty="0" smtClean="0"/>
              <a:t> Usarlos en las descargas que hagamos.</a:t>
            </a:r>
          </a:p>
          <a:p>
            <a:pPr lvl="1" algn="ctr">
              <a:buFont typeface="Wingdings" panose="05000000000000000000" pitchFamily="2" charset="2"/>
              <a:buChar char="Ø"/>
            </a:pPr>
            <a:endParaRPr lang="es-ES" sz="2800" dirty="0" smtClean="0"/>
          </a:p>
          <a:p>
            <a:pPr lvl="1" algn="ctr">
              <a:buFont typeface="Wingdings" panose="05000000000000000000" pitchFamily="2" charset="2"/>
              <a:buChar char="Ø"/>
            </a:pPr>
            <a:r>
              <a:rPr lang="es-ES" sz="2800" dirty="0" smtClean="0"/>
              <a:t> Crear nuestros propios set de datos.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300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Por último: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667836"/>
            <a:ext cx="10515600" cy="1022421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Os dejo el enlace para que veáis cómo han escrito los metadatos personal del CSIC para GBIF y los tengáis como ejemplos</a:t>
            </a:r>
            <a:endParaRPr lang="es-ES" dirty="0"/>
          </a:p>
        </p:txBody>
      </p:sp>
      <p:sp>
        <p:nvSpPr>
          <p:cNvPr id="4" name="Botón de acción: Información 3">
            <a:hlinkClick r:id="rId2" highlightClick="1"/>
          </p:cNvPr>
          <p:cNvSpPr/>
          <p:nvPr/>
        </p:nvSpPr>
        <p:spPr>
          <a:xfrm>
            <a:off x="5040085" y="3690257"/>
            <a:ext cx="1055915" cy="1164771"/>
          </a:xfrm>
          <a:prstGeom prst="actionButtonInformat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20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455693" y="1582382"/>
            <a:ext cx="9144000" cy="93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800" b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Metadatos en información de biodiversidad</a:t>
            </a:r>
            <a:endParaRPr lang="en-GB" sz="480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3930188" y="4559748"/>
            <a:ext cx="4195011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b="1" dirty="0" smtClean="0"/>
              <a:t>Cristina </a:t>
            </a:r>
            <a:r>
              <a:rPr lang="en-GB" sz="2400" b="1" dirty="0" err="1" smtClean="0"/>
              <a:t>Ronquillo</a:t>
            </a:r>
            <a:r>
              <a:rPr lang="en-GB" sz="2400" b="1" dirty="0" smtClean="0"/>
              <a:t> Ferrero</a:t>
            </a:r>
          </a:p>
          <a:p>
            <a:pPr marL="0" indent="0" algn="ctr">
              <a:buNone/>
            </a:pPr>
            <a:r>
              <a:rPr lang="en-GB" sz="2400" b="1" dirty="0" err="1" smtClean="0"/>
              <a:t>Ayudante</a:t>
            </a:r>
            <a:r>
              <a:rPr lang="en-GB" sz="2400" b="1" dirty="0" smtClean="0"/>
              <a:t> de </a:t>
            </a:r>
            <a:r>
              <a:rPr lang="en-GB" sz="2400" b="1" dirty="0" err="1" smtClean="0"/>
              <a:t>investigación</a:t>
            </a:r>
            <a:endParaRPr lang="en-GB" sz="2400" b="1" dirty="0" smtClean="0"/>
          </a:p>
          <a:p>
            <a:pPr marL="0" indent="0" algn="ctr">
              <a:buNone/>
            </a:pPr>
            <a:r>
              <a:rPr lang="es-ES" sz="2400" b="1" dirty="0" smtClean="0"/>
              <a:t>cristinaronquillo@mncn.csic.es</a:t>
            </a:r>
            <a:endParaRPr lang="en-GB" sz="2400" b="1" dirty="0"/>
          </a:p>
        </p:txBody>
      </p:sp>
      <p:pic>
        <p:nvPicPr>
          <p:cNvPr id="6" name="Picture 6" descr="Museo Nacional de Ciencias Naturale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39" r="99050">
                        <a14:foregroundMark x1="17102" y1="59200" x2="17102" y2="35200"/>
                        <a14:foregroundMark x1="43230" y1="72000" x2="44418" y2="33600"/>
                        <a14:foregroundMark x1="59382" y1="68000" x2="58195" y2="59200"/>
                        <a14:foregroundMark x1="75534" y1="93600" x2="75534" y2="93600"/>
                        <a14:foregroundMark x1="67221" y1="92800" x2="67221" y2="92800"/>
                        <a14:foregroundMark x1="45606" y1="93600" x2="45606" y2="93600"/>
                        <a14:foregroundMark x1="39667" y1="93600" x2="39667" y2="93600"/>
                        <a14:backgroundMark x1="39667" y1="97600" x2="39667" y2="97600"/>
                        <a14:backgroundMark x1="38717" y1="95200" x2="38717" y2="95200"/>
                        <a14:backgroundMark x1="39192" y1="90400" x2="39192" y2="90400"/>
                        <a14:backgroundMark x1="45606" y1="94400" x2="45606" y2="94400"/>
                        <a14:backgroundMark x1="66508" y1="93600" x2="67221" y2="96800"/>
                        <a14:backgroundMark x1="74109" y1="92800" x2="74109" y2="92800"/>
                        <a14:backgroundMark x1="75297" y1="92800" x2="75297" y2="92800"/>
                        <a14:backgroundMark x1="67696" y1="90400" x2="67696" y2="9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2574" y="4753769"/>
            <a:ext cx="40100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rchivo:Logotipo del CSIC.svg - Wikipedia, la enciclopedia lib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937" y="4897437"/>
            <a:ext cx="3688080" cy="9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168442" y="3242796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Raleway"/>
              </a:rPr>
              <a:t>Jornadas de Geografía Informática en el MNCN </a:t>
            </a:r>
            <a:r>
              <a:rPr lang="es-ES" sz="2400" b="1" dirty="0" smtClean="0">
                <a:solidFill>
                  <a:schemeClr val="accent1">
                    <a:lumMod val="50000"/>
                  </a:schemeClr>
                </a:solidFill>
                <a:latin typeface="Raleway"/>
              </a:rPr>
              <a:t>(Cuarta 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Raleway"/>
              </a:rPr>
              <a:t>Edición)</a:t>
            </a:r>
            <a:endParaRPr lang="es-ES" sz="2400" b="1" i="0" dirty="0">
              <a:solidFill>
                <a:schemeClr val="accent1">
                  <a:lumMod val="50000"/>
                </a:schemeClr>
              </a:solidFill>
              <a:effectLst/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66849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ube 7"/>
          <p:cNvSpPr/>
          <p:nvPr/>
        </p:nvSpPr>
        <p:spPr>
          <a:xfrm>
            <a:off x="404447" y="1916723"/>
            <a:ext cx="11113476" cy="4068441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Objetivos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459345"/>
            <a:ext cx="10515600" cy="4525819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Aprender </a:t>
            </a:r>
            <a:r>
              <a:rPr lang="es-ES" dirty="0" smtClean="0"/>
              <a:t>lo básico de cómo funcionan los metadatos en ecología / biodiversidad </a:t>
            </a:r>
          </a:p>
          <a:p>
            <a:endParaRPr lang="en-GB" b="1" dirty="0"/>
          </a:p>
        </p:txBody>
      </p:sp>
      <p:sp>
        <p:nvSpPr>
          <p:cNvPr id="4" name="Rectángulo 3"/>
          <p:cNvSpPr/>
          <p:nvPr/>
        </p:nvSpPr>
        <p:spPr>
          <a:xfrm>
            <a:off x="1642309" y="2643001"/>
            <a:ext cx="15423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smtClean="0">
                <a:solidFill>
                  <a:schemeClr val="accent1">
                    <a:lumMod val="50000"/>
                  </a:schemeClr>
                </a:solidFill>
              </a:rPr>
              <a:t>TDWG</a:t>
            </a:r>
            <a:endParaRPr lang="es-E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392798" y="3406293"/>
            <a:ext cx="11608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err="1" smtClean="0">
                <a:solidFill>
                  <a:schemeClr val="accent1">
                    <a:lumMod val="50000"/>
                  </a:schemeClr>
                </a:solidFill>
              </a:rPr>
              <a:t>DwC</a:t>
            </a:r>
            <a:endParaRPr lang="es-E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187146" y="4369551"/>
            <a:ext cx="7312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err="1" smtClean="0">
                <a:solidFill>
                  <a:schemeClr val="accent1">
                    <a:lumMod val="50000"/>
                  </a:schemeClr>
                </a:solidFill>
              </a:rPr>
              <a:t>dC</a:t>
            </a:r>
            <a:endParaRPr lang="es-E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9725839" y="2997185"/>
            <a:ext cx="760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smtClean="0">
                <a:solidFill>
                  <a:schemeClr val="accent1">
                    <a:lumMod val="50000"/>
                  </a:schemeClr>
                </a:solidFill>
              </a:rPr>
              <a:t>AC</a:t>
            </a:r>
            <a:endParaRPr lang="es-E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292604" y="4445107"/>
            <a:ext cx="33729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err="1">
                <a:solidFill>
                  <a:schemeClr val="accent1">
                    <a:lumMod val="50000"/>
                  </a:schemeClr>
                </a:solidFill>
              </a:rPr>
              <a:t>ac:digitizationDate</a:t>
            </a:r>
            <a:endParaRPr lang="en-GB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491988" y="2412410"/>
            <a:ext cx="42338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chemeClr val="accent1">
                    <a:lumMod val="50000"/>
                  </a:schemeClr>
                </a:solidFill>
                <a:latin typeface="-apple-system"/>
              </a:rPr>
              <a:t> </a:t>
            </a:r>
            <a:r>
              <a:rPr lang="en-GB" sz="3200" b="1" dirty="0" err="1">
                <a:solidFill>
                  <a:schemeClr val="accent1">
                    <a:lumMod val="50000"/>
                  </a:schemeClr>
                </a:solidFill>
                <a:latin typeface="-apple-system"/>
              </a:rPr>
              <a:t>dwc:institutionCode</a:t>
            </a:r>
            <a:endParaRPr lang="en-GB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961185" y="4706716"/>
            <a:ext cx="902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 smtClean="0">
                <a:solidFill>
                  <a:schemeClr val="accent1">
                    <a:lumMod val="50000"/>
                  </a:schemeClr>
                </a:solidFill>
                <a:latin typeface="-apple-system"/>
              </a:rPr>
              <a:t>IPT</a:t>
            </a:r>
            <a:endParaRPr lang="en-GB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6283548" y="3416198"/>
            <a:ext cx="10999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smtClean="0">
                <a:solidFill>
                  <a:schemeClr val="accent1">
                    <a:lumMod val="50000"/>
                  </a:schemeClr>
                </a:solidFill>
              </a:rPr>
              <a:t>EML</a:t>
            </a:r>
            <a:endParaRPr lang="es-E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4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2090</TotalTime>
  <Words>1665</Words>
  <Application>Microsoft Office PowerPoint</Application>
  <PresentationFormat>Panorámica</PresentationFormat>
  <Paragraphs>430</Paragraphs>
  <Slides>81</Slides>
  <Notes>77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81</vt:i4>
      </vt:variant>
    </vt:vector>
  </HeadingPairs>
  <TitlesOfParts>
    <vt:vector size="90" baseType="lpstr">
      <vt:lpstr>-apple-system</vt:lpstr>
      <vt:lpstr>Arial</vt:lpstr>
      <vt:lpstr>Calibri</vt:lpstr>
      <vt:lpstr>Calibri Light</vt:lpstr>
      <vt:lpstr>Helvetica Neue</vt:lpstr>
      <vt:lpstr>Raleway</vt:lpstr>
      <vt:lpstr>Roboto</vt:lpstr>
      <vt:lpstr>Wingdings</vt:lpstr>
      <vt:lpstr>Tema de Office</vt:lpstr>
      <vt:lpstr>Metadatos en información de biodiversidad</vt:lpstr>
      <vt:lpstr>Definimos metadatos como…</vt:lpstr>
      <vt:lpstr>Definimos metadatos como…</vt:lpstr>
      <vt:lpstr>Definimos metadatos como…</vt:lpstr>
      <vt:lpstr>Nuestro objetivo: Calidad de datos</vt:lpstr>
      <vt:lpstr>Nuestro objetivo: Calidad de datos</vt:lpstr>
      <vt:lpstr>Registro biológico:</vt:lpstr>
      <vt:lpstr>Objetivos</vt:lpstr>
      <vt:lpstr>Objetivos</vt:lpstr>
      <vt:lpstr>Pequeña lluvia de ideas:</vt:lpstr>
      <vt:lpstr> Si tuviéramos que montar nuestro conjunto de registros biólogicos…  ¿cómo lo haríamos? </vt:lpstr>
      <vt:lpstr> Si tuviéramos que montar nuestro conjunto de registros biólogicos…  ¿cómo lo haríamos? </vt:lpstr>
      <vt:lpstr>No solo la estructura es diferente también podemos tener contenido heterogéneo…</vt:lpstr>
      <vt:lpstr>Buenas prácticas</vt:lpstr>
      <vt:lpstr>Buenas prácticas</vt:lpstr>
      <vt:lpstr>Presentación de PowerPoint</vt:lpstr>
      <vt:lpstr>Presentación de PowerPoint</vt:lpstr>
      <vt:lpstr>Estándares en ‘biodiversity information’</vt:lpstr>
      <vt:lpstr>Estándares más usados</vt:lpstr>
      <vt:lpstr>Estándares más usados</vt:lpstr>
      <vt:lpstr>Estándares más usados</vt:lpstr>
      <vt:lpstr>Estándares más usados</vt:lpstr>
      <vt:lpstr>Estándares más usados</vt:lpstr>
      <vt:lpstr>Estándares más usados</vt:lpstr>
      <vt:lpstr>Estándares más usados</vt:lpstr>
      <vt:lpstr>Presentación de PowerPoint</vt:lpstr>
      <vt:lpstr>Presentación de PowerPoint</vt:lpstr>
      <vt:lpstr>Presentación de PowerPoint</vt:lpstr>
      <vt:lpstr>Presentación de PowerPoint</vt:lpstr>
      <vt:lpstr>Estándares más usados</vt:lpstr>
      <vt:lpstr>Estándares más usados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Metadatos de biodiversidad (EML)</vt:lpstr>
      <vt:lpstr>Metadatos de biodiversidad (EML)</vt:lpstr>
      <vt:lpstr>Metadatos de biodiversidad</vt:lpstr>
      <vt:lpstr>Integrated Publishing Toolkit (IPT)</vt:lpstr>
      <vt:lpstr>Metadatos de biodiversidad</vt:lpstr>
      <vt:lpstr>Metadatos de biodiversidad</vt:lpstr>
      <vt:lpstr>Metadatos de biodiversidad</vt:lpstr>
      <vt:lpstr>Metadatos de biodiversidad</vt:lpstr>
      <vt:lpstr>Registro biológico:</vt:lpstr>
      <vt:lpstr>Metadatos de biodiversidad</vt:lpstr>
      <vt:lpstr>Metadatos de biodiversidad</vt:lpstr>
      <vt:lpstr>Metadatos de biodiversidad</vt:lpstr>
      <vt:lpstr>Metadatos de biodiversidad</vt:lpstr>
      <vt:lpstr>Metadatos de biodiversidad</vt:lpstr>
      <vt:lpstr>Metadatos de biodiversidad</vt:lpstr>
      <vt:lpstr>Metadatos de biodiversidad</vt:lpstr>
      <vt:lpstr>Presentación de PowerPoint</vt:lpstr>
      <vt:lpstr>Presentación de PowerPoint</vt:lpstr>
      <vt:lpstr>Quiz!</vt:lpstr>
      <vt:lpstr>Por último: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Metadatos para registros de biodiversidad</dc:title>
  <dc:creator>SCENIC</dc:creator>
  <cp:lastModifiedBy>SCENIC</cp:lastModifiedBy>
  <cp:revision>169</cp:revision>
  <dcterms:created xsi:type="dcterms:W3CDTF">2022-02-03T10:03:07Z</dcterms:created>
  <dcterms:modified xsi:type="dcterms:W3CDTF">2023-01-30T16:11:35Z</dcterms:modified>
</cp:coreProperties>
</file>